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317" r:id="rId9"/>
    <p:sldId id="272" r:id="rId10"/>
    <p:sldId id="273" r:id="rId11"/>
    <p:sldId id="274" r:id="rId12"/>
    <p:sldId id="275" r:id="rId13"/>
    <p:sldId id="276" r:id="rId14"/>
    <p:sldId id="318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315" r:id="rId30"/>
    <p:sldId id="293" r:id="rId31"/>
    <p:sldId id="294" r:id="rId32"/>
    <p:sldId id="295" r:id="rId33"/>
    <p:sldId id="296" r:id="rId34"/>
    <p:sldId id="297" r:id="rId35"/>
    <p:sldId id="299" r:id="rId36"/>
    <p:sldId id="311" r:id="rId37"/>
    <p:sldId id="308" r:id="rId38"/>
    <p:sldId id="326" r:id="rId39"/>
    <p:sldId id="323" r:id="rId40"/>
    <p:sldId id="325" r:id="rId41"/>
    <p:sldId id="321" r:id="rId42"/>
    <p:sldId id="303" r:id="rId43"/>
    <p:sldId id="322" r:id="rId44"/>
    <p:sldId id="309" r:id="rId45"/>
    <p:sldId id="313" r:id="rId46"/>
    <p:sldId id="319" r:id="rId47"/>
    <p:sldId id="316" r:id="rId48"/>
    <p:sldId id="281" r:id="rId49"/>
    <p:sldId id="314" r:id="rId50"/>
  </p:sldIdLst>
  <p:sldSz cx="9144000" cy="6858000" type="letter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6005"/>
    <a:srgbClr val="EAAF0F"/>
    <a:srgbClr val="C75B12"/>
    <a:srgbClr val="010000"/>
    <a:srgbClr val="0000FF"/>
    <a:srgbClr val="CC3300"/>
    <a:srgbClr val="191919"/>
    <a:srgbClr val="35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8"/>
    <p:restoredTop sz="99889" autoAdjust="0"/>
  </p:normalViewPr>
  <p:slideViewPr>
    <p:cSldViewPr showGuides="1">
      <p:cViewPr varScale="1">
        <p:scale>
          <a:sx n="194" d="100"/>
          <a:sy n="194" d="100"/>
        </p:scale>
        <p:origin x="13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2763" y="8850313"/>
            <a:ext cx="7524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pitchFamily="-48" charset="0"/>
              </a:rPr>
              <a:t>Page </a:t>
            </a:r>
            <a:fld id="{5E3C51D4-B145-4AC7-B10B-017C3E88C733}" type="slidenum">
              <a:rPr lang="en-US" sz="1200" b="0">
                <a:latin typeface="Arial" pitchFamily="-48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pitchFamily="-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2763" y="8850313"/>
            <a:ext cx="75247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>
                <a:latin typeface="Arial" pitchFamily="-48" charset="0"/>
              </a:rPr>
              <a:t>Page </a:t>
            </a:r>
            <a:fld id="{3B847FEE-5E18-4770-88B1-E577CBEA154B}" type="slidenum">
              <a:rPr lang="en-US" sz="1200" b="0">
                <a:latin typeface="Arial" pitchFamily="-48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>
              <a:latin typeface="Arial" pitchFamily="-48" charset="0"/>
            </a:endParaRP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1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77" charset="0"/>
        <a:ea typeface="ＭＳ Ｐゴシック" pitchFamily="77" charset="-128"/>
        <a:cs typeface="ＭＳ Ｐゴシック" pitchFamily="77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77" charset="0"/>
        <a:ea typeface="ＭＳ Ｐゴシック" pitchFamily="77" charset="-128"/>
        <a:cs typeface="ＭＳ Ｐゴシック" pitchFamily="77" charset="-128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77" charset="0"/>
        <a:ea typeface="ＭＳ Ｐゴシック" pitchFamily="77" charset="-128"/>
        <a:cs typeface="ＭＳ Ｐゴシック" pitchFamily="77" charset="-128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77" charset="0"/>
        <a:ea typeface="ＭＳ Ｐゴシック" pitchFamily="77" charset="-128"/>
        <a:cs typeface="ＭＳ Ｐゴシック" pitchFamily="77" charset="-128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77" charset="0"/>
        <a:ea typeface="ＭＳ Ｐゴシック" pitchFamily="77" charset="-128"/>
        <a:cs typeface="ＭＳ Ｐゴシック" pitchFamily="7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112" charset="0"/>
            </a:endParaRP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112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112" charset="0"/>
            </a:endParaRPr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3962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077200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2638425"/>
            <a:ext cx="4114800" cy="15525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38425"/>
            <a:ext cx="4114800" cy="155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38425"/>
            <a:ext cx="4114800" cy="155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8425"/>
            <a:ext cx="4114800" cy="155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848600" cy="381000"/>
          </a:xfrm>
          <a:prstGeom prst="rect">
            <a:avLst/>
          </a:prstGeom>
          <a:solidFill>
            <a:srgbClr val="C66005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38425"/>
            <a:ext cx="8382000" cy="160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666163" y="6540500"/>
            <a:ext cx="3365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3D5E0613-7DA9-47D0-B809-27314DDD8704}" type="slidenum">
              <a:rPr lang="en-US" sz="1000" b="0">
                <a:solidFill>
                  <a:srgbClr val="C66005"/>
                </a:solidFill>
                <a:latin typeface="Arial" pitchFamily="-48" charset="0"/>
              </a:rPr>
              <a:pPr>
                <a:defRPr/>
              </a:pPr>
              <a:t>‹#›</a:t>
            </a:fld>
            <a:endParaRPr lang="en-US" sz="1000" b="0" dirty="0">
              <a:solidFill>
                <a:srgbClr val="C66005"/>
              </a:solidFill>
              <a:latin typeface="Arial" pitchFamily="-4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6477000"/>
            <a:ext cx="8686800" cy="0"/>
          </a:xfrm>
          <a:prstGeom prst="line">
            <a:avLst/>
          </a:prstGeom>
          <a:noFill/>
          <a:ln w="12700">
            <a:solidFill>
              <a:srgbClr val="C66005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77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1763" y="6540500"/>
            <a:ext cx="1498807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000" b="0" dirty="0" err="1">
                <a:solidFill>
                  <a:srgbClr val="C66005"/>
                </a:solidFill>
              </a:rPr>
              <a:t>ChE</a:t>
            </a:r>
            <a:r>
              <a:rPr lang="en-US" sz="1000" b="0" dirty="0">
                <a:solidFill>
                  <a:srgbClr val="C66005"/>
                </a:solidFill>
              </a:rPr>
              <a:t> 473K      Fall 2017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0350" y="228600"/>
            <a:ext cx="73025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ＭＳ Ｐゴシック" pitchFamily="77" charset="-128"/>
          <a:cs typeface="ＭＳ Ｐゴシック" pitchFamily="77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  <a:ea typeface="ＭＳ Ｐゴシック" pitchFamily="77" charset="-128"/>
          <a:cs typeface="ＭＳ Ｐゴシック" pitchFamily="77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  <a:ea typeface="ＭＳ Ｐゴシック" pitchFamily="77" charset="-128"/>
          <a:cs typeface="ＭＳ Ｐゴシック" pitchFamily="77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  <a:ea typeface="ＭＳ Ｐゴシック" pitchFamily="77" charset="-128"/>
          <a:cs typeface="ＭＳ Ｐゴシック" pitchFamily="77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  <a:ea typeface="ＭＳ Ｐゴシック" pitchFamily="77" charset="-128"/>
          <a:cs typeface="ＭＳ Ｐゴシック" pitchFamily="77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77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80000"/>
        <a:buFont typeface="Wingdings" pitchFamily="112" charset="2"/>
        <a:buChar char=""/>
        <a:defRPr sz="2400" b="1">
          <a:solidFill>
            <a:srgbClr val="C66005"/>
          </a:solidFill>
          <a:latin typeface="+mn-lt"/>
          <a:ea typeface="ＭＳ Ｐゴシック" pitchFamily="77" charset="-128"/>
          <a:cs typeface="ＭＳ Ｐゴシック" pitchFamily="77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rgbClr val="C66005"/>
          </a:solidFill>
          <a:latin typeface="+mn-lt"/>
          <a:ea typeface="ＭＳ Ｐゴシック" pitchFamily="77" charset="-128"/>
          <a:cs typeface="ＭＳ Ｐゴシック" pitchFamily="77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rgbClr val="C66005"/>
          </a:solidFill>
          <a:latin typeface="+mn-lt"/>
          <a:ea typeface="ＭＳ Ｐゴシック" pitchFamily="77" charset="-128"/>
          <a:cs typeface="ＭＳ Ｐゴシック" pitchFamily="77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rgbClr val="C66005"/>
          </a:solidFill>
          <a:latin typeface="+mn-lt"/>
          <a:ea typeface="ＭＳ Ｐゴシック" pitchFamily="77" charset="-128"/>
          <a:cs typeface="ＭＳ Ｐゴシック" pitchFamily="77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rgbClr val="C66005"/>
          </a:solidFill>
          <a:latin typeface="+mn-lt"/>
          <a:ea typeface="ＭＳ Ｐゴシック" pitchFamily="77" charset="-128"/>
          <a:cs typeface="ＭＳ Ｐゴシック" pitchFamily="77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77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77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77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7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010400" cy="3155223"/>
          </a:xfrm>
          <a:noFill/>
        </p:spPr>
        <p:txBody>
          <a:bodyPr/>
          <a:lstStyle/>
          <a:p>
            <a:pPr>
              <a:buFont typeface="Wingdings" pitchFamily="112" charset="2"/>
              <a:buNone/>
            </a:pPr>
            <a:r>
              <a:rPr lang="en-US" dirty="0"/>
              <a:t>Capital Budgeting in the Chemical Industry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Guest Lecture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 err="1">
                <a:solidFill>
                  <a:srgbClr val="EAAF0F"/>
                </a:solidFill>
              </a:rPr>
              <a:t>ChE</a:t>
            </a:r>
            <a:r>
              <a:rPr lang="en-US" sz="1600" dirty="0">
                <a:solidFill>
                  <a:srgbClr val="EAAF0F"/>
                </a:solidFill>
              </a:rPr>
              <a:t> 473K, Process Design and Operations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Prof. </a:t>
            </a:r>
            <a:r>
              <a:rPr lang="en-US" sz="1600" dirty="0" err="1">
                <a:solidFill>
                  <a:srgbClr val="EAAF0F"/>
                </a:solidFill>
              </a:rPr>
              <a:t>Poehl</a:t>
            </a:r>
            <a:r>
              <a:rPr lang="en-US" sz="1600" dirty="0">
                <a:solidFill>
                  <a:srgbClr val="EAAF0F"/>
                </a:solidFill>
              </a:rPr>
              <a:t>, Spring 2018</a:t>
            </a:r>
          </a:p>
          <a:p>
            <a:pPr marL="2406650" lvl="1" indent="-120650">
              <a:buFontTx/>
              <a:buNone/>
            </a:pPr>
            <a:endParaRPr lang="en-US" dirty="0">
              <a:solidFill>
                <a:srgbClr val="EAAF0F"/>
              </a:solidFill>
            </a:endParaRP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Gerald G. McGlamery, Jr., </a:t>
            </a:r>
            <a:r>
              <a:rPr lang="en-US" sz="1200" dirty="0">
                <a:solidFill>
                  <a:srgbClr val="EAAF0F"/>
                </a:solidFill>
              </a:rPr>
              <a:t>Ph.D., P.E.</a:t>
            </a:r>
            <a:endParaRPr lang="en-US" sz="1600" dirty="0">
              <a:solidFill>
                <a:srgbClr val="EAAF0F"/>
              </a:solidFill>
            </a:endParaRP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Senior Advisor, Transformational Technology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Global Chemical Research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ExxonMobil Chemical Company</a:t>
            </a:r>
          </a:p>
          <a:p>
            <a:pPr marL="2406650" lvl="3" indent="-120650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EAAF0F"/>
                </a:solidFill>
              </a:rPr>
              <a:t>Baytown, Texas</a:t>
            </a:r>
            <a:endParaRPr lang="en-US" sz="900" dirty="0">
              <a:solidFill>
                <a:srgbClr val="EAAF0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2286000" cy="2311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Net Present Value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185988"/>
            <a:ext cx="3657600" cy="2133600"/>
          </a:xfrm>
          <a:noFill/>
        </p:spPr>
        <p:txBody>
          <a:bodyPr/>
          <a:lstStyle/>
          <a:p>
            <a:pPr marL="0" indent="0">
              <a:buFont typeface="Wingdings" pitchFamily="112" charset="2"/>
              <a:buNone/>
            </a:pPr>
            <a:r>
              <a:rPr lang="en-US"/>
              <a:t>The net present value (NPV) is the sum of all cash flows after discounting each cash flow for the discount rate, </a:t>
            </a:r>
            <a:r>
              <a:rPr lang="en-US" i="1"/>
              <a:t>i</a:t>
            </a:r>
            <a:r>
              <a:rPr lang="en-US"/>
              <a:t>.</a:t>
            </a:r>
          </a:p>
        </p:txBody>
      </p:sp>
      <p:graphicFrame>
        <p:nvGraphicFramePr>
          <p:cNvPr id="28674" name="Object 2"/>
          <p:cNvGraphicFramePr>
            <a:graphicFrameLocks/>
          </p:cNvGraphicFramePr>
          <p:nvPr/>
        </p:nvGraphicFramePr>
        <p:xfrm>
          <a:off x="511175" y="1155700"/>
          <a:ext cx="4273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Chart" r:id="rId3" imgW="4762500" imgH="2667000" progId="Excel.Chart.8">
                  <p:embed followColorScheme="full"/>
                </p:oleObj>
              </mc:Choice>
              <mc:Fallback>
                <p:oleObj name="Chart" r:id="rId3" imgW="4762500" imgH="266700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155700"/>
                        <a:ext cx="4273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/>
          </p:cNvGraphicFramePr>
          <p:nvPr/>
        </p:nvGraphicFramePr>
        <p:xfrm>
          <a:off x="511175" y="3670300"/>
          <a:ext cx="4273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Chart" r:id="rId5" imgW="4762500" imgH="2667000" progId="Excel.Chart.8">
                  <p:embed followColorScheme="full"/>
                </p:oleObj>
              </mc:Choice>
              <mc:Fallback>
                <p:oleObj name="Chart" r:id="rId5" imgW="4762500" imgH="2667000" progId="Excel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670300"/>
                        <a:ext cx="4273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Arc 6"/>
          <p:cNvSpPr>
            <a:spLocks/>
          </p:cNvSpPr>
          <p:nvPr/>
        </p:nvSpPr>
        <p:spPr bwMode="auto">
          <a:xfrm>
            <a:off x="1379538" y="3817938"/>
            <a:ext cx="755650" cy="146050"/>
          </a:xfrm>
          <a:custGeom>
            <a:avLst/>
            <a:gdLst>
              <a:gd name="T0" fmla="*/ 0 w 21600"/>
              <a:gd name="T1" fmla="*/ 987574 h 21599"/>
              <a:gd name="T2" fmla="*/ 26380441 w 21600"/>
              <a:gd name="T3" fmla="*/ 0 h 21599"/>
              <a:gd name="T4" fmla="*/ 26435506 w 21600"/>
              <a:gd name="T5" fmla="*/ 987574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8"/>
                </a:moveTo>
                <a:cubicBezTo>
                  <a:pt x="0" y="9687"/>
                  <a:pt x="9643" y="23"/>
                  <a:pt x="21554" y="-1"/>
                </a:cubicBezTo>
              </a:path>
              <a:path w="21600" h="21599" stroke="0" extrusionOk="0">
                <a:moveTo>
                  <a:pt x="0" y="21598"/>
                </a:moveTo>
                <a:cubicBezTo>
                  <a:pt x="0" y="9687"/>
                  <a:pt x="9643" y="23"/>
                  <a:pt x="21554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2189163" y="3675063"/>
            <a:ext cx="16891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/>
              <a:t>Net Present Value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2816225" y="3141663"/>
            <a:ext cx="19145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Nominal Cash Flows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2514600" y="5656263"/>
            <a:ext cx="21780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Discounted Cash Flows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334000" y="4471988"/>
          <a:ext cx="16383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Equation" r:id="rId7" imgW="1638000" imgH="634680" progId="Equation.3">
                  <p:embed/>
                </p:oleObj>
              </mc:Choice>
              <mc:Fallback>
                <p:oleObj name="Equation" r:id="rId7" imgW="1638000" imgH="634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71988"/>
                        <a:ext cx="1638300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Internal Rate of Return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5475" y="1905000"/>
            <a:ext cx="5410200" cy="1093120"/>
          </a:xfrm>
          <a:noFill/>
        </p:spPr>
        <p:txBody>
          <a:bodyPr/>
          <a:lstStyle/>
          <a:p>
            <a:r>
              <a:rPr lang="en-US" dirty="0"/>
              <a:t>The internal rate of return (IRR) is the discount rate that results in an NPV of zero.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866900" y="3886200"/>
            <a:ext cx="5410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400" dirty="0">
                <a:solidFill>
                  <a:srgbClr val="C66005"/>
                </a:solidFill>
              </a:rPr>
              <a:t>Multiplying both sides by (1 + </a:t>
            </a:r>
            <a:r>
              <a:rPr lang="en-US" sz="2400" i="1" dirty="0" err="1">
                <a:solidFill>
                  <a:srgbClr val="C66005"/>
                </a:solidFill>
              </a:rPr>
              <a:t>i</a:t>
            </a:r>
            <a:r>
              <a:rPr lang="en-US" sz="2400" dirty="0" err="1">
                <a:solidFill>
                  <a:srgbClr val="C66005"/>
                </a:solidFill>
              </a:rPr>
              <a:t>)</a:t>
            </a:r>
            <a:r>
              <a:rPr lang="en-US" sz="2400" i="1" baseline="30000" dirty="0" err="1">
                <a:solidFill>
                  <a:srgbClr val="C66005"/>
                </a:solidFill>
              </a:rPr>
              <a:t>z</a:t>
            </a:r>
            <a:r>
              <a:rPr lang="en-US" sz="2400" dirty="0">
                <a:solidFill>
                  <a:srgbClr val="C66005"/>
                </a:solidFill>
              </a:rPr>
              <a:t>, the IRR equation can be recast as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62200" y="3048000"/>
          <a:ext cx="12700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3" imgW="1269720" imgH="634680" progId="Equation.3">
                  <p:embed/>
                </p:oleObj>
              </mc:Choice>
              <mc:Fallback>
                <p:oleObj name="Equation" r:id="rId3" imgW="126972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1270000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62200" y="4724400"/>
          <a:ext cx="1651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5" imgW="1650960" imgH="622080" progId="Equation.3">
                  <p:embed/>
                </p:oleObj>
              </mc:Choice>
              <mc:Fallback>
                <p:oleObj name="Equation" r:id="rId5" imgW="165096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24400"/>
                        <a:ext cx="16510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/>
          </p:cNvGraphicFramePr>
          <p:nvPr/>
        </p:nvGraphicFramePr>
        <p:xfrm>
          <a:off x="511175" y="3670300"/>
          <a:ext cx="4273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0" name="Chart" r:id="rId3" imgW="4762500" imgH="2667000" progId="Excel.Chart.8">
                  <p:embed followColorScheme="full"/>
                </p:oleObj>
              </mc:Choice>
              <mc:Fallback>
                <p:oleObj name="Chart" r:id="rId3" imgW="4762500" imgH="266700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3670300"/>
                        <a:ext cx="4273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/>
          </p:cNvGraphicFramePr>
          <p:nvPr/>
        </p:nvGraphicFramePr>
        <p:xfrm>
          <a:off x="511175" y="1155700"/>
          <a:ext cx="4273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1" name="Chart" r:id="rId5" imgW="4762500" imgH="2667000" progId="Excel.Chart.8">
                  <p:embed followColorScheme="full"/>
                </p:oleObj>
              </mc:Choice>
              <mc:Fallback>
                <p:oleObj name="Chart" r:id="rId5" imgW="4762500" imgH="2667000" progId="Excel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155700"/>
                        <a:ext cx="4273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Flaws of Internal Rate of Return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657600" cy="5357813"/>
          </a:xfrm>
          <a:noFill/>
        </p:spPr>
        <p:txBody>
          <a:bodyPr/>
          <a:lstStyle/>
          <a:p>
            <a:r>
              <a:rPr lang="en-US" sz="2000"/>
              <a:t>On the basis of IRR, Project A is preferred.</a:t>
            </a:r>
          </a:p>
          <a:p>
            <a:r>
              <a:rPr lang="en-US" sz="2000"/>
              <a:t>On the basis of NPV @ 5 %, Project B is preferred.</a:t>
            </a:r>
          </a:p>
          <a:p>
            <a:r>
              <a:rPr lang="en-US" sz="2000"/>
              <a:t>On the basis of NPV @ 8 %, Project A is preferred.</a:t>
            </a:r>
          </a:p>
          <a:p>
            <a:pPr>
              <a:buFont typeface="Wingdings" pitchFamily="112" charset="2"/>
              <a:buNone/>
            </a:pPr>
            <a:endParaRPr lang="en-US" sz="2000"/>
          </a:p>
          <a:p>
            <a:r>
              <a:rPr lang="en-US" sz="2000"/>
              <a:t>IRR does not detect the sensitivity of a project to discount rate and therefore risk.</a:t>
            </a:r>
          </a:p>
          <a:p>
            <a:r>
              <a:rPr lang="en-US" sz="2000"/>
              <a:t>The riskier the project, the more valuable the early cash flows.</a:t>
            </a:r>
          </a:p>
          <a:p>
            <a:r>
              <a:rPr lang="en-US" sz="2000"/>
              <a:t>IRR does not account for differences in project life or investment magnitude.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987550" y="2379663"/>
            <a:ext cx="2743200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endParaRPr lang="en-US" sz="1400"/>
          </a:p>
          <a:p>
            <a:pPr algn="r"/>
            <a:r>
              <a:rPr lang="en-US" sz="1400"/>
              <a:t>Project A Nominal Cash Flows</a:t>
            </a:r>
          </a:p>
          <a:p>
            <a:pPr algn="r"/>
            <a:r>
              <a:rPr lang="en-US" sz="1400"/>
              <a:t>IRR = 15.1 %</a:t>
            </a:r>
          </a:p>
          <a:p>
            <a:pPr algn="r"/>
            <a:r>
              <a:rPr lang="en-US" sz="1400"/>
              <a:t>NPV @ 5 % = $1361 </a:t>
            </a:r>
          </a:p>
          <a:p>
            <a:pPr algn="r"/>
            <a:r>
              <a:rPr lang="en-US" sz="1400"/>
              <a:t>NPV @ 8 % = $855   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801813" y="5122863"/>
            <a:ext cx="2890837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   Project B Nominal Cash Flows</a:t>
            </a:r>
          </a:p>
          <a:p>
            <a:pPr algn="r"/>
            <a:r>
              <a:rPr lang="en-US" sz="1400"/>
              <a:t>IRR = 12.6 %</a:t>
            </a:r>
          </a:p>
          <a:p>
            <a:pPr algn="r"/>
            <a:r>
              <a:rPr lang="en-US" sz="1400"/>
              <a:t>NPV @ 5 % = $1437 </a:t>
            </a:r>
          </a:p>
          <a:p>
            <a:pPr algn="r"/>
            <a:r>
              <a:rPr lang="en-US" sz="1400"/>
              <a:t>NPV @ 8 % = $769 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587375" y="2374900"/>
          <a:ext cx="4273550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Chart" r:id="rId3" imgW="4762500" imgH="2667000" progId="Excel.Chart.8">
                  <p:embed followColorScheme="full"/>
                </p:oleObj>
              </mc:Choice>
              <mc:Fallback>
                <p:oleObj name="Chart" r:id="rId3" imgW="4762500" imgH="266700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374900"/>
                        <a:ext cx="4273550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Flaws of Internal Rate of Return </a:t>
            </a:r>
            <a:r>
              <a:rPr lang="en-US" sz="1400" dirty="0"/>
              <a:t>(continued)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1524000"/>
            <a:ext cx="3581400" cy="1093788"/>
          </a:xfrm>
          <a:noFill/>
        </p:spPr>
        <p:txBody>
          <a:bodyPr/>
          <a:lstStyle/>
          <a:p>
            <a:r>
              <a:rPr lang="en-US" dirty="0"/>
              <a:t>Recall the second form of the IRR equation: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774950" y="4414838"/>
            <a:ext cx="2030413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Nominal Cash Flows 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029200" y="3429000"/>
            <a:ext cx="365760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400" dirty="0">
                <a:solidFill>
                  <a:srgbClr val="C66005"/>
                </a:solidFill>
              </a:rPr>
              <a:t>The IRR equation is a polynomial in (1 + </a:t>
            </a:r>
            <a:r>
              <a:rPr lang="en-US" sz="2400" i="1" dirty="0" err="1">
                <a:solidFill>
                  <a:srgbClr val="C66005"/>
                </a:solidFill>
              </a:rPr>
              <a:t>i</a:t>
            </a:r>
            <a:r>
              <a:rPr lang="en-US" sz="2400" i="1" dirty="0">
                <a:solidFill>
                  <a:srgbClr val="C66005"/>
                </a:solidFill>
              </a:rPr>
              <a:t>)</a:t>
            </a:r>
            <a:r>
              <a:rPr lang="en-US" sz="2400" dirty="0">
                <a:solidFill>
                  <a:srgbClr val="C66005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400" dirty="0">
                <a:solidFill>
                  <a:srgbClr val="C66005"/>
                </a:solidFill>
              </a:rPr>
              <a:t>A polynomial will have as many real roots as it has sign changes.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410200" y="2655888"/>
          <a:ext cx="16510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Equation" r:id="rId5" imgW="1650960" imgH="622080" progId="Equation.3">
                  <p:embed/>
                </p:oleObj>
              </mc:Choice>
              <mc:Fallback>
                <p:oleObj name="Equation" r:id="rId5" imgW="1650960" imgH="6220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55888"/>
                        <a:ext cx="1651000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Inflating Cash Flows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467600" cy="2092325"/>
          </a:xfrm>
        </p:spPr>
        <p:txBody>
          <a:bodyPr/>
          <a:lstStyle/>
          <a:p>
            <a:r>
              <a:rPr lang="en-US"/>
              <a:t>Inflate revenue and costs with time rather than using constant currency values.</a:t>
            </a:r>
          </a:p>
          <a:p>
            <a:r>
              <a:rPr lang="en-US"/>
              <a:t>Reasoning:</a:t>
            </a:r>
          </a:p>
          <a:p>
            <a:pPr lvl="1"/>
            <a:r>
              <a:rPr lang="en-US"/>
              <a:t>Because depreciation is not inflated, inflation cannot be added simply to constant-currency IRR.</a:t>
            </a:r>
          </a:p>
          <a:p>
            <a:pPr lvl="1"/>
            <a:r>
              <a:rPr lang="en-US"/>
              <a:t>Cost of capital has inflation built into risk-free rate.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Investment Hurdle Rates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4950" y="2590800"/>
            <a:ext cx="6115050" cy="1654175"/>
          </a:xfrm>
          <a:noFill/>
        </p:spPr>
        <p:txBody>
          <a:bodyPr/>
          <a:lstStyle/>
          <a:p>
            <a:pPr marL="0" indent="0">
              <a:buFont typeface="Wingdings" pitchFamily="112" charset="2"/>
              <a:buNone/>
            </a:pPr>
            <a:r>
              <a:rPr lang="en-US"/>
              <a:t>Companies set investment hurdle rates over the cost of capital because</a:t>
            </a:r>
          </a:p>
          <a:p>
            <a:pPr marL="342900" lvl="1"/>
            <a:r>
              <a:rPr lang="en-US"/>
              <a:t>deterministic methods of analysis do not account for uncertainty</a:t>
            </a:r>
          </a:p>
          <a:p>
            <a:pPr marL="342900" lvl="1"/>
            <a:r>
              <a:rPr lang="en-US"/>
              <a:t>resources other than cash are limited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Basic Concepts of Risk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5100" y="2971800"/>
            <a:ext cx="3733800" cy="855663"/>
          </a:xfrm>
          <a:noFill/>
        </p:spPr>
        <p:txBody>
          <a:bodyPr/>
          <a:lstStyle/>
          <a:p>
            <a:r>
              <a:rPr lang="en-US"/>
              <a:t>Definition of Risk</a:t>
            </a:r>
          </a:p>
          <a:p>
            <a:r>
              <a:rPr lang="en-US"/>
              <a:t>Comparisons of Risk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Definition of Risk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22513"/>
            <a:ext cx="6858000" cy="2173287"/>
          </a:xfrm>
          <a:noFill/>
        </p:spPr>
        <p:txBody>
          <a:bodyPr/>
          <a:lstStyle/>
          <a:p>
            <a:r>
              <a:rPr lang="en-US"/>
              <a:t>Risk is characterized by the</a:t>
            </a:r>
          </a:p>
          <a:p>
            <a:pPr lvl="1"/>
            <a:r>
              <a:rPr lang="en-US"/>
              <a:t>probability of an event.</a:t>
            </a:r>
          </a:p>
          <a:p>
            <a:pPr lvl="1"/>
            <a:r>
              <a:rPr lang="en-US"/>
              <a:t>magnitude of an event.</a:t>
            </a:r>
          </a:p>
          <a:p>
            <a:r>
              <a:rPr lang="en-US"/>
              <a:t>For our purposes, we characterize risk as the probability distribution of outcomes of an event.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Comparisons of Risk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219200"/>
            <a:ext cx="4038600" cy="4572000"/>
          </a:xfrm>
          <a:noFill/>
        </p:spPr>
        <p:txBody>
          <a:bodyPr/>
          <a:lstStyle/>
          <a:p>
            <a:r>
              <a:rPr lang="en-US" sz="1800" dirty="0"/>
              <a:t>Project A is less risky than Projects B and C because of its small standard deviation.</a:t>
            </a:r>
          </a:p>
          <a:p>
            <a:r>
              <a:rPr lang="en-US" sz="1800" dirty="0"/>
              <a:t>Projects B and C have the potential for greater loss and greater gain than project A.</a:t>
            </a:r>
          </a:p>
          <a:p>
            <a:r>
              <a:rPr lang="en-US" sz="1800" dirty="0"/>
              <a:t>Projects B and C have equal risk, but Project B has a higher NPV at all probabilities.</a:t>
            </a:r>
          </a:p>
          <a:p>
            <a:r>
              <a:rPr lang="en-US" sz="1800" dirty="0"/>
              <a:t>Projects B and C both have significant, though not large, probabilities of losing money.</a:t>
            </a:r>
          </a:p>
          <a:p>
            <a:r>
              <a:rPr lang="en-US" sz="1800" dirty="0"/>
              <a:t>Remember, this is a cumulative distribution, so the probability shown is the probability for an NPV </a:t>
            </a:r>
            <a:r>
              <a:rPr lang="en-US" sz="1800" i="1" dirty="0"/>
              <a:t>less than</a:t>
            </a:r>
            <a:r>
              <a:rPr lang="en-US" sz="1800" dirty="0"/>
              <a:t> or equal to a certain value.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648200" y="4114800"/>
            <a:ext cx="42672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Text Box 21"/>
          <p:cNvSpPr txBox="1">
            <a:spLocks noChangeArrowheads="1"/>
          </p:cNvSpPr>
          <p:nvPr/>
        </p:nvSpPr>
        <p:spPr bwMode="auto">
          <a:xfrm>
            <a:off x="1371600" y="5184775"/>
            <a:ext cx="2286000" cy="530225"/>
          </a:xfrm>
          <a:prstGeom prst="rect">
            <a:avLst/>
          </a:prstGeom>
          <a:solidFill>
            <a:srgbClr val="C75B12"/>
          </a:solidFill>
          <a:ln w="127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Would you choose project A or project C?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114800" cy="30648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Stochastic Modeling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017713"/>
            <a:ext cx="5638800" cy="3087687"/>
          </a:xfrm>
          <a:noFill/>
        </p:spPr>
        <p:txBody>
          <a:bodyPr/>
          <a:lstStyle/>
          <a:p>
            <a:r>
              <a:rPr lang="en-US"/>
              <a:t>Basis of Stochastic Modeling</a:t>
            </a:r>
          </a:p>
          <a:p>
            <a:r>
              <a:rPr lang="en-US"/>
              <a:t>Choosing Variables for Modeling</a:t>
            </a:r>
          </a:p>
          <a:p>
            <a:r>
              <a:rPr lang="en-US"/>
              <a:t>Sources of Data</a:t>
            </a:r>
          </a:p>
          <a:p>
            <a:r>
              <a:rPr lang="en-US"/>
              <a:t>Cognitive Biases</a:t>
            </a:r>
          </a:p>
          <a:p>
            <a:r>
              <a:rPr lang="en-US"/>
              <a:t>Time Correlation of a Variable</a:t>
            </a:r>
          </a:p>
          <a:p>
            <a:r>
              <a:rPr lang="en-US"/>
              <a:t>Correlating Two or More Variables</a:t>
            </a:r>
          </a:p>
          <a:p>
            <a:r>
              <a:rPr lang="en-US"/>
              <a:t>Bounded Sums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0" y="2293938"/>
            <a:ext cx="7239000" cy="2201862"/>
          </a:xfrm>
          <a:noFill/>
        </p:spPr>
        <p:txBody>
          <a:bodyPr/>
          <a:lstStyle/>
          <a:p>
            <a:r>
              <a:rPr lang="en-US" dirty="0"/>
              <a:t>Review of Time Value of Money</a:t>
            </a:r>
          </a:p>
          <a:p>
            <a:r>
              <a:rPr lang="en-US" dirty="0"/>
              <a:t>Review of Measures of Return on Investment</a:t>
            </a:r>
          </a:p>
          <a:p>
            <a:r>
              <a:rPr lang="en-US" dirty="0"/>
              <a:t>Basic Concepts of Risk</a:t>
            </a:r>
          </a:p>
          <a:p>
            <a:r>
              <a:rPr lang="en-US" dirty="0"/>
              <a:t>Stochastic Modeling</a:t>
            </a:r>
          </a:p>
          <a:p>
            <a:r>
              <a:rPr lang="en-US" dirty="0"/>
              <a:t>Cash Flow Bases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2825750" y="3130550"/>
            <a:ext cx="901700" cy="59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Basis of Stochastic Modeling</a:t>
            </a:r>
          </a:p>
        </p:txBody>
      </p:sp>
      <p:sp>
        <p:nvSpPr>
          <p:cNvPr id="389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3886200"/>
            <a:ext cx="4191000" cy="2438400"/>
          </a:xfrm>
          <a:noFill/>
        </p:spPr>
        <p:txBody>
          <a:bodyPr/>
          <a:lstStyle/>
          <a:p>
            <a:r>
              <a:rPr lang="en-US" sz="1800"/>
              <a:t>Stochastic modeling relies on repeated sampling from input variables described by probability distribution functions to generate a probability distribution function for one or more output variables.</a:t>
            </a:r>
          </a:p>
          <a:p>
            <a:r>
              <a:rPr lang="en-US" sz="1800"/>
              <a:t>When the sampling is random, the analysis is called Monte Carlo analysis.</a:t>
            </a:r>
          </a:p>
        </p:txBody>
      </p:sp>
      <p:graphicFrame>
        <p:nvGraphicFramePr>
          <p:cNvPr id="38914" name="Object 2"/>
          <p:cNvGraphicFramePr>
            <a:graphicFrameLocks/>
          </p:cNvGraphicFramePr>
          <p:nvPr/>
        </p:nvGraphicFramePr>
        <p:xfrm>
          <a:off x="327025" y="1271588"/>
          <a:ext cx="189706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Chart" r:id="rId3" imgW="4775200" imgH="3479800" progId="Excel.Chart.8">
                  <p:embed followColorScheme="full"/>
                </p:oleObj>
              </mc:Choice>
              <mc:Fallback>
                <p:oleObj name="Chart" r:id="rId3" imgW="4775200" imgH="347980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271588"/>
                        <a:ext cx="1897063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/>
          </p:cNvGraphicFramePr>
          <p:nvPr/>
        </p:nvGraphicFramePr>
        <p:xfrm>
          <a:off x="1957388" y="3957638"/>
          <a:ext cx="261302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Chart" r:id="rId5" imgW="4775200" imgH="4127500" progId="Excel.Chart.8">
                  <p:embed followColorScheme="full"/>
                </p:oleObj>
              </mc:Choice>
              <mc:Fallback>
                <p:oleObj name="Chart" r:id="rId5" imgW="4775200" imgH="4127500" progId="Excel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3957638"/>
                        <a:ext cx="2613025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/>
          </p:cNvGraphicFramePr>
          <p:nvPr/>
        </p:nvGraphicFramePr>
        <p:xfrm>
          <a:off x="2308225" y="1289050"/>
          <a:ext cx="1897063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Chart" r:id="rId7" imgW="4775200" imgH="4127500" progId="Excel.Chart.8">
                  <p:embed followColorScheme="full"/>
                </p:oleObj>
              </mc:Choice>
              <mc:Fallback>
                <p:oleObj name="Chart" r:id="rId7" imgW="4775200" imgH="4127500" progId="Excel.Chart.8">
                  <p:embed followColorScheme="full"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1289050"/>
                        <a:ext cx="1897063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/>
          </p:cNvGraphicFramePr>
          <p:nvPr/>
        </p:nvGraphicFramePr>
        <p:xfrm>
          <a:off x="4295775" y="1277938"/>
          <a:ext cx="1897063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3" name="Chart" r:id="rId9" imgW="4775200" imgH="3479800" progId="Excel.Chart.8">
                  <p:embed followColorScheme="full"/>
                </p:oleObj>
              </mc:Choice>
              <mc:Fallback>
                <p:oleObj name="Chart" r:id="rId9" imgW="4775200" imgH="3479800" progId="Excel.Chart.8">
                  <p:embed followColorScheme="full"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1277938"/>
                        <a:ext cx="1897063" cy="137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295400" y="26733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301750" y="342900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3276600" y="2933700"/>
            <a:ext cx="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5257800" y="2673350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740150" y="342900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3276600" y="37401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2987675" y="3248025"/>
            <a:ext cx="5794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f(x</a:t>
            </a:r>
            <a:r>
              <a:rPr lang="en-US" i="1" baseline="-25000"/>
              <a:t>i</a:t>
            </a:r>
            <a:r>
              <a:rPr lang="en-US" i="1"/>
              <a:t>)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04800" y="4572000"/>
            <a:ext cx="1371600" cy="955675"/>
          </a:xfrm>
          <a:prstGeom prst="rect">
            <a:avLst/>
          </a:prstGeom>
          <a:solidFill>
            <a:srgbClr val="C66005"/>
          </a:solidFill>
          <a:ln w="12700">
            <a:noFill/>
            <a:prstDash val="dash"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The resulting distribution is frequently normal. Why?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Choosing Variables for Modeling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7313"/>
            <a:ext cx="8458200" cy="4510087"/>
          </a:xfrm>
          <a:noFill/>
        </p:spPr>
        <p:txBody>
          <a:bodyPr/>
          <a:lstStyle/>
          <a:p>
            <a:r>
              <a:rPr lang="en-US"/>
              <a:t>Sensitivity analysis</a:t>
            </a:r>
          </a:p>
          <a:p>
            <a:pPr lvl="1"/>
            <a:r>
              <a:rPr lang="en-US"/>
              <a:t>Input variables are systematically varied an equal </a:t>
            </a:r>
            <a:r>
              <a:rPr lang="en-US" i="1"/>
              <a:t>amount</a:t>
            </a:r>
            <a:r>
              <a:rPr lang="en-US"/>
              <a:t> above and below the base case to see which input variables yield the greatest changes in the output variables.</a:t>
            </a:r>
          </a:p>
          <a:p>
            <a:pPr lvl="1"/>
            <a:r>
              <a:rPr lang="en-US"/>
              <a:t>The more sensitive the model is to a variable, the more effort should go into modeling that variable.</a:t>
            </a:r>
          </a:p>
          <a:p>
            <a:r>
              <a:rPr lang="en-US"/>
              <a:t>Input variable range is important</a:t>
            </a:r>
          </a:p>
          <a:p>
            <a:pPr lvl="1"/>
            <a:r>
              <a:rPr lang="en-US"/>
              <a:t>If variable range is based on simple percentage of base value, output range will reflect only sensitivity of model</a:t>
            </a:r>
          </a:p>
          <a:p>
            <a:pPr lvl="1"/>
            <a:r>
              <a:rPr lang="en-US"/>
              <a:t>If variable range is based on statistical distribution, output range will also reflect uncertainty in input variable.</a:t>
            </a:r>
          </a:p>
          <a:p>
            <a:r>
              <a:rPr lang="en-US"/>
              <a:t>Use the fewest number of variables that will capture 80–90 % of the output variation.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Tornado Plots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8382000" cy="2532063"/>
          </a:xfrm>
          <a:noFill/>
        </p:spPr>
        <p:txBody>
          <a:bodyPr/>
          <a:lstStyle/>
          <a:p>
            <a:r>
              <a:rPr lang="en-US"/>
              <a:t>The tornado plot is effective for ranking the effects of various inputs on an output variable.</a:t>
            </a:r>
          </a:p>
          <a:p>
            <a:pPr lvl="1"/>
            <a:r>
              <a:rPr lang="en-US"/>
              <a:t>Sensitivity of model to variable</a:t>
            </a:r>
          </a:p>
          <a:p>
            <a:pPr lvl="1"/>
            <a:r>
              <a:rPr lang="en-US"/>
              <a:t>Magnitude of uncertainty in variable </a:t>
            </a:r>
          </a:p>
          <a:p>
            <a:r>
              <a:rPr lang="en-US"/>
              <a:t>Use the tornado plot also to diagnose model errors.</a:t>
            </a:r>
          </a:p>
          <a:p>
            <a:pPr lvl="1"/>
            <a:r>
              <a:rPr lang="en-US"/>
              <a:t>Bars of zero magnitude</a:t>
            </a:r>
          </a:p>
          <a:p>
            <a:pPr lvl="1"/>
            <a:r>
              <a:rPr lang="en-US"/>
              <a:t>Bar signs that are reversed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/>
        </p:nvGraphicFramePr>
        <p:xfrm>
          <a:off x="1308100" y="838200"/>
          <a:ext cx="66548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1" name="Chart" r:id="rId3" imgW="6667500" imgH="2806700" progId="Excel.Chart.8">
                  <p:embed followColorScheme="full"/>
                </p:oleObj>
              </mc:Choice>
              <mc:Fallback>
                <p:oleObj name="Chart" r:id="rId3" imgW="6667500" imgH="2806700" progId="Excel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838200"/>
                        <a:ext cx="66548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Common Sense Tests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4600"/>
            <a:ext cx="6553200" cy="1866900"/>
          </a:xfrm>
          <a:noFill/>
        </p:spPr>
        <p:txBody>
          <a:bodyPr/>
          <a:lstStyle/>
          <a:p>
            <a:pPr marL="0" indent="0">
              <a:buFont typeface="Wingdings" pitchFamily="112" charset="2"/>
              <a:buNone/>
            </a:pPr>
            <a:r>
              <a:rPr lang="en-US"/>
              <a:t>In the chemical industry, economic models typically will be most sensitive to:</a:t>
            </a:r>
          </a:p>
          <a:p>
            <a:pPr marL="342900" lvl="1"/>
            <a:r>
              <a:rPr lang="en-US"/>
              <a:t>Product price / sales volume</a:t>
            </a:r>
          </a:p>
          <a:p>
            <a:pPr marL="342900" lvl="1"/>
            <a:r>
              <a:rPr lang="en-US"/>
              <a:t>Major raw material prices</a:t>
            </a:r>
          </a:p>
          <a:p>
            <a:pPr marL="342900" lvl="1"/>
            <a:r>
              <a:rPr lang="en-US"/>
              <a:t>Investment costs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Sources of Data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9225"/>
            <a:ext cx="8077200" cy="4397375"/>
          </a:xfrm>
          <a:noFill/>
        </p:spPr>
        <p:txBody>
          <a:bodyPr/>
          <a:lstStyle/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The information you have is not the information you want.</a:t>
            </a:r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The information you want is not the information you need.</a:t>
            </a:r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The information you need is not the information you can obtain.</a:t>
            </a:r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The information you can obtain costs more than you want to pay.</a:t>
            </a:r>
          </a:p>
          <a:p>
            <a:pPr lvl="1">
              <a:buFontTx/>
              <a:buNone/>
              <a:tabLst>
                <a:tab pos="3197225" algn="l"/>
              </a:tabLst>
            </a:pPr>
            <a:endParaRPr lang="en-US" sz="2400" i="1" dirty="0"/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Most people overestimate the amount of information that is available to them.</a:t>
            </a:r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endParaRPr lang="en-US" sz="2000" dirty="0"/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	</a:t>
            </a:r>
            <a:r>
              <a:rPr lang="en-US" sz="1600" i="1" dirty="0"/>
              <a:t>	</a:t>
            </a:r>
            <a:r>
              <a:rPr lang="en-US" sz="1600" dirty="0"/>
              <a:t>Peter Bernstein</a:t>
            </a:r>
            <a:endParaRPr lang="en-US" sz="1600" i="1" dirty="0"/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1600" i="1" dirty="0"/>
              <a:t>		Against the Gods: The Remarkable Story of Risk</a:t>
            </a:r>
            <a:endParaRPr lang="en-US" sz="2000" i="1" dirty="0"/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endParaRPr lang="en-US" sz="2000" i="1" dirty="0"/>
          </a:p>
          <a:p>
            <a:pPr>
              <a:buFont typeface="Wingdings" pitchFamily="112" charset="2"/>
              <a:buNone/>
              <a:tabLst>
                <a:tab pos="3197225" algn="l"/>
              </a:tabLst>
            </a:pPr>
            <a:r>
              <a:rPr lang="en-US" sz="2000" i="1" dirty="0"/>
              <a:t>In God we trust. All others must bring their data.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Sources of Data </a:t>
            </a:r>
            <a:r>
              <a:rPr lang="en-US" sz="1400" dirty="0"/>
              <a:t>(continued)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743200"/>
            <a:ext cx="5334000" cy="1293813"/>
          </a:xfrm>
          <a:noFill/>
        </p:spPr>
        <p:txBody>
          <a:bodyPr/>
          <a:lstStyle/>
          <a:p>
            <a:r>
              <a:rPr lang="en-US"/>
              <a:t>The Internet</a:t>
            </a:r>
          </a:p>
          <a:p>
            <a:r>
              <a:rPr lang="en-US"/>
              <a:t>Consulting Firms</a:t>
            </a:r>
          </a:p>
          <a:p>
            <a:r>
              <a:rPr lang="en-US"/>
              <a:t>Experts, Gurus, Gray-beards, etc.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Example Consulting Firms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64892"/>
            <a:ext cx="6400800" cy="3973908"/>
          </a:xfrm>
          <a:noFill/>
        </p:spPr>
        <p:txBody>
          <a:bodyPr/>
          <a:lstStyle/>
          <a:p>
            <a:r>
              <a:rPr lang="en-US" dirty="0"/>
              <a:t>IHS Chemical</a:t>
            </a:r>
          </a:p>
          <a:p>
            <a:r>
              <a:rPr lang="en-US" dirty="0"/>
              <a:t>ICIS</a:t>
            </a:r>
          </a:p>
          <a:p>
            <a:r>
              <a:rPr lang="en-US" dirty="0" err="1"/>
              <a:t>Nexant</a:t>
            </a:r>
            <a:r>
              <a:rPr lang="en-US" dirty="0"/>
              <a:t> </a:t>
            </a:r>
            <a:r>
              <a:rPr lang="en-US" dirty="0" err="1"/>
              <a:t>ChemSystems</a:t>
            </a:r>
            <a:endParaRPr lang="en-US" dirty="0"/>
          </a:p>
          <a:p>
            <a:r>
              <a:rPr lang="en-US" dirty="0" err="1"/>
              <a:t>Platts</a:t>
            </a:r>
            <a:r>
              <a:rPr lang="en-US" dirty="0"/>
              <a:t> (McGraw-Hill)</a:t>
            </a:r>
          </a:p>
          <a:p>
            <a:r>
              <a:rPr lang="en-US" dirty="0"/>
              <a:t>Solomon Associates</a:t>
            </a:r>
          </a:p>
          <a:p>
            <a:r>
              <a:rPr lang="en-US" dirty="0"/>
              <a:t>Phillip Townsend Associates (PTAI)</a:t>
            </a:r>
          </a:p>
          <a:p>
            <a:r>
              <a:rPr lang="en-US" dirty="0"/>
              <a:t>Argus DeWitt</a:t>
            </a:r>
          </a:p>
          <a:p>
            <a:r>
              <a:rPr lang="en-US" dirty="0" err="1"/>
              <a:t>Tecnon</a:t>
            </a:r>
            <a:r>
              <a:rPr lang="en-US" dirty="0"/>
              <a:t> </a:t>
            </a:r>
            <a:r>
              <a:rPr lang="en-US" dirty="0" err="1"/>
              <a:t>OrbiChem</a:t>
            </a:r>
            <a:endParaRPr lang="en-US" dirty="0"/>
          </a:p>
          <a:p>
            <a:r>
              <a:rPr lang="en-US" dirty="0"/>
              <a:t>Chemical Data Inc. (CDI)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Experts, Gurus, Gray-Beards, etc.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16138"/>
            <a:ext cx="7924800" cy="2644775"/>
          </a:xfrm>
          <a:noFill/>
        </p:spPr>
        <p:txBody>
          <a:bodyPr/>
          <a:lstStyle/>
          <a:p>
            <a:r>
              <a:rPr lang="en-US"/>
              <a:t>Data on variability are rarely available in published sources, though they can be estimated from historical data.</a:t>
            </a:r>
          </a:p>
          <a:p>
            <a:r>
              <a:rPr lang="en-US"/>
              <a:t>Engineering judgment is a valid source of estimates of variability.</a:t>
            </a:r>
          </a:p>
          <a:p>
            <a:r>
              <a:rPr lang="en-US"/>
              <a:t>Be aware, however, that engineering judgment is subject to motivational and cognitive biases.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Cognitive Biases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329113"/>
          </a:xfrm>
          <a:noFill/>
        </p:spPr>
        <p:txBody>
          <a:bodyPr/>
          <a:lstStyle/>
          <a:p>
            <a:r>
              <a:rPr lang="en-US" dirty="0"/>
              <a:t>Anchoring and adjustment</a:t>
            </a:r>
          </a:p>
          <a:p>
            <a:pPr lvl="1"/>
            <a:r>
              <a:rPr lang="en-US" dirty="0"/>
              <a:t>People frequently anchor to an initial estimate and adjust for uncertainty when assessing probability.</a:t>
            </a:r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Information that is recent, dramatic, certified, or imaginable can increase a person’s assessment of probability.</a:t>
            </a:r>
          </a:p>
          <a:p>
            <a:r>
              <a:rPr lang="en-US" dirty="0"/>
              <a:t>Representativeness</a:t>
            </a:r>
          </a:p>
          <a:p>
            <a:pPr lvl="1"/>
            <a:r>
              <a:rPr lang="en-US" dirty="0"/>
              <a:t>Current evidence can be mistaken for long-term trends.</a:t>
            </a:r>
          </a:p>
          <a:p>
            <a:r>
              <a:rPr lang="en-US" dirty="0"/>
              <a:t>Implicit conditioning</a:t>
            </a:r>
          </a:p>
          <a:p>
            <a:pPr lvl="1"/>
            <a:r>
              <a:rPr lang="en-US" dirty="0"/>
              <a:t>People tend to make unstated assumptions when assessing probability.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 of Conditioning</a:t>
            </a:r>
          </a:p>
        </p:txBody>
      </p:sp>
      <p:pic>
        <p:nvPicPr>
          <p:cNvPr id="49155" name="Picture 3" descr="E:\Foxtrot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75688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Review of Time Value of Money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743200"/>
            <a:ext cx="3581400" cy="1293813"/>
          </a:xfrm>
          <a:noFill/>
        </p:spPr>
        <p:txBody>
          <a:bodyPr/>
          <a:lstStyle/>
          <a:p>
            <a:r>
              <a:rPr lang="en-US"/>
              <a:t>Time Value of Money</a:t>
            </a:r>
          </a:p>
          <a:p>
            <a:r>
              <a:rPr lang="en-US"/>
              <a:t>Cost of Capital</a:t>
            </a:r>
          </a:p>
          <a:p>
            <a:r>
              <a:rPr lang="en-US"/>
              <a:t>Inflation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Coping with Cognitive Bias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  <a:noFill/>
        </p:spPr>
        <p:txBody>
          <a:bodyPr/>
          <a:lstStyle/>
          <a:p>
            <a:r>
              <a:rPr lang="en-US"/>
              <a:t>Motivate the expert by describing the stochastic modeling process and the use of the results.</a:t>
            </a:r>
          </a:p>
          <a:p>
            <a:r>
              <a:rPr lang="en-US"/>
              <a:t>Decompose the model to eliminate unstated assumptions.</a:t>
            </a:r>
          </a:p>
          <a:p>
            <a:r>
              <a:rPr lang="en-US"/>
              <a:t>Clearly state definitions.</a:t>
            </a:r>
          </a:p>
          <a:p>
            <a:pPr lvl="1"/>
            <a:r>
              <a:rPr lang="en-US"/>
              <a:t>What is the price of gasoline?</a:t>
            </a:r>
          </a:p>
          <a:p>
            <a:pPr lvl="1"/>
            <a:r>
              <a:rPr lang="en-US"/>
              <a:t>What is the price of unleaded regular motor gasoline, delivered to New York harbor?</a:t>
            </a:r>
          </a:p>
          <a:p>
            <a:r>
              <a:rPr lang="en-US"/>
              <a:t>Communicate using probabilities. Try to develop values for 10 %, 50 %, and 90 % cases as a minimum.</a:t>
            </a:r>
          </a:p>
          <a:p>
            <a:r>
              <a:rPr lang="en-US"/>
              <a:t>Clearly state the scenarios that yield the 10/50/90 % cases.</a:t>
            </a:r>
          </a:p>
          <a:p>
            <a:r>
              <a:rPr lang="en-US"/>
              <a:t>Verify the expert is comfortable with the result.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Time Correlation of a Variable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543800" cy="428322"/>
          </a:xfrm>
          <a:noFill/>
        </p:spPr>
        <p:txBody>
          <a:bodyPr/>
          <a:lstStyle/>
          <a:p>
            <a:pPr>
              <a:buFont typeface="Wingdings" pitchFamily="112" charset="2"/>
              <a:buNone/>
            </a:pPr>
            <a:r>
              <a:rPr lang="en-US" dirty="0"/>
              <a:t>Example: model sales volume growth of 2 %/year</a:t>
            </a:r>
          </a:p>
        </p:txBody>
      </p:sp>
      <p:pic>
        <p:nvPicPr>
          <p:cNvPr id="5018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2628900"/>
            <a:ext cx="15748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1866900"/>
            <a:ext cx="10414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800" y="4152900"/>
            <a:ext cx="44196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3390900"/>
            <a:ext cx="37338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800" y="4914900"/>
            <a:ext cx="19050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846763" y="1908175"/>
            <a:ext cx="23890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Deterministic model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5846763" y="2670175"/>
            <a:ext cx="296648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Each year is independent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5846763" y="3660775"/>
            <a:ext cx="29972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Each year is dependent on the prior year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846763" y="4848225"/>
            <a:ext cx="27686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66005"/>
                </a:solidFill>
              </a:rPr>
              <a:t>Each year is correlated with time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Correlating Two or More Variables — Indexing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01000" cy="760721"/>
          </a:xfrm>
          <a:noFill/>
        </p:spPr>
        <p:txBody>
          <a:bodyPr/>
          <a:lstStyle/>
          <a:p>
            <a:pPr>
              <a:tabLst>
                <a:tab pos="4572000" algn="l"/>
              </a:tabLst>
            </a:pPr>
            <a:r>
              <a:rPr lang="en-US" dirty="0"/>
              <a:t>Lacking a better correlation, some variables can be indexed to other variables: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533400" y="3352800"/>
            <a:ext cx="8081963" cy="205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  <a:tabLst>
                <a:tab pos="3200400" algn="ctr"/>
                <a:tab pos="4572000" algn="l"/>
              </a:tabLst>
            </a:pPr>
            <a:r>
              <a:rPr lang="en-US" sz="2400" dirty="0">
                <a:solidFill>
                  <a:srgbClr val="C66005"/>
                </a:solidFill>
              </a:rPr>
              <a:t>Examples of variables that can be indexed:</a:t>
            </a: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tabLst>
                <a:tab pos="3200400" algn="ctr"/>
                <a:tab pos="4572000" algn="l"/>
              </a:tabLst>
            </a:pPr>
            <a:r>
              <a:rPr lang="en-US" dirty="0">
                <a:solidFill>
                  <a:srgbClr val="C66005"/>
                </a:solidFill>
              </a:rPr>
              <a:t>Hydrogen	</a:t>
            </a:r>
            <a:r>
              <a:rPr lang="en-US" dirty="0" err="1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</a:t>
            </a:r>
            <a:r>
              <a:rPr lang="en-US" dirty="0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	</a:t>
            </a:r>
            <a:r>
              <a:rPr lang="en-US" dirty="0">
                <a:solidFill>
                  <a:srgbClr val="C66005"/>
                </a:solidFill>
              </a:rPr>
              <a:t>natural gas</a:t>
            </a: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tabLst>
                <a:tab pos="3200400" algn="ctr"/>
                <a:tab pos="4572000" algn="l"/>
              </a:tabLst>
            </a:pPr>
            <a:r>
              <a:rPr lang="en-US" dirty="0">
                <a:solidFill>
                  <a:srgbClr val="C66005"/>
                </a:solidFill>
              </a:rPr>
              <a:t>Oxygen	</a:t>
            </a:r>
            <a:r>
              <a:rPr lang="en-US" dirty="0" err="1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</a:t>
            </a:r>
            <a:r>
              <a:rPr lang="en-US" dirty="0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	</a:t>
            </a:r>
            <a:r>
              <a:rPr lang="en-US" dirty="0">
                <a:solidFill>
                  <a:srgbClr val="C66005"/>
                </a:solidFill>
              </a:rPr>
              <a:t>industrial electricity</a:t>
            </a: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tabLst>
                <a:tab pos="3200400" algn="ctr"/>
                <a:tab pos="4572000" algn="l"/>
              </a:tabLst>
            </a:pPr>
            <a:r>
              <a:rPr lang="en-US" dirty="0">
                <a:solidFill>
                  <a:srgbClr val="C66005"/>
                </a:solidFill>
              </a:rPr>
              <a:t>Nitrogen	</a:t>
            </a:r>
            <a:r>
              <a:rPr lang="en-US" dirty="0" err="1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</a:t>
            </a:r>
            <a:r>
              <a:rPr lang="en-US" dirty="0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	</a:t>
            </a:r>
            <a:r>
              <a:rPr lang="en-US" dirty="0">
                <a:solidFill>
                  <a:srgbClr val="C66005"/>
                </a:solidFill>
              </a:rPr>
              <a:t>industrial electricity</a:t>
            </a: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tabLst>
                <a:tab pos="3200400" algn="ctr"/>
                <a:tab pos="4572000" algn="l"/>
              </a:tabLst>
            </a:pPr>
            <a:r>
              <a:rPr lang="en-US" dirty="0">
                <a:solidFill>
                  <a:srgbClr val="C66005"/>
                </a:solidFill>
              </a:rPr>
              <a:t>Steam	</a:t>
            </a:r>
            <a:r>
              <a:rPr lang="en-US" dirty="0" err="1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</a:t>
            </a:r>
            <a:r>
              <a:rPr lang="en-US" dirty="0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	</a:t>
            </a:r>
            <a:r>
              <a:rPr lang="en-US" dirty="0">
                <a:solidFill>
                  <a:srgbClr val="C66005"/>
                </a:solidFill>
              </a:rPr>
              <a:t>industrial primary energy</a:t>
            </a:r>
          </a:p>
          <a:p>
            <a:pPr marL="1143000" lvl="2" indent="-228600">
              <a:lnSpc>
                <a:spcPct val="90000"/>
              </a:lnSpc>
              <a:spcBef>
                <a:spcPct val="30000"/>
              </a:spcBef>
              <a:tabLst>
                <a:tab pos="3200400" algn="ctr"/>
                <a:tab pos="4572000" algn="l"/>
              </a:tabLst>
            </a:pPr>
            <a:r>
              <a:rPr lang="en-US" dirty="0">
                <a:solidFill>
                  <a:srgbClr val="C66005"/>
                </a:solidFill>
              </a:rPr>
              <a:t>Freight	</a:t>
            </a:r>
            <a:r>
              <a:rPr lang="en-US" dirty="0" err="1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</a:t>
            </a:r>
            <a:r>
              <a:rPr lang="en-US" dirty="0">
                <a:solidFill>
                  <a:srgbClr val="C66005"/>
                </a:solidFill>
                <a:latin typeface="Wingdings" pitchFamily="112" charset="2"/>
                <a:ea typeface="Wingdings" pitchFamily="112" charset="2"/>
                <a:cs typeface="Wingdings" pitchFamily="112" charset="2"/>
              </a:rPr>
              <a:t>	</a:t>
            </a:r>
            <a:r>
              <a:rPr lang="en-US" dirty="0">
                <a:solidFill>
                  <a:srgbClr val="C66005"/>
                </a:solidFill>
              </a:rPr>
              <a:t>diesel fuel</a:t>
            </a:r>
          </a:p>
        </p:txBody>
      </p:sp>
      <p:pic>
        <p:nvPicPr>
          <p:cNvPr id="51205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2692400"/>
            <a:ext cx="863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Correlating Two or More Variables - Regression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219200"/>
            <a:ext cx="3657600" cy="838200"/>
          </a:xfrm>
          <a:noFill/>
        </p:spPr>
        <p:txBody>
          <a:bodyPr/>
          <a:lstStyle/>
          <a:p>
            <a:r>
              <a:rPr lang="en-US" sz="1800"/>
              <a:t>Linear regression estimates the coefficients describing a straight line: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876800" y="2530475"/>
            <a:ext cx="3657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dirty="0">
                <a:solidFill>
                  <a:srgbClr val="C75B12"/>
                </a:solidFill>
              </a:rPr>
              <a:t>The linear regression model is actually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876800" y="3581400"/>
            <a:ext cx="3657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>
              <a:lnSpc>
                <a:spcPct val="90000"/>
              </a:lnSpc>
              <a:spcBef>
                <a:spcPct val="30000"/>
              </a:spcBef>
            </a:pPr>
            <a:r>
              <a:rPr lang="en-US">
                <a:solidFill>
                  <a:srgbClr val="C75B12"/>
                </a:solidFill>
              </a:rPr>
              <a:t>where </a:t>
            </a:r>
            <a:r>
              <a:rPr lang="en-US" i="1">
                <a:solidFill>
                  <a:srgbClr val="C75B12"/>
                </a:solidFill>
                <a:latin typeface="Symbol" pitchFamily="112" charset="2"/>
              </a:rPr>
              <a:t>σ</a:t>
            </a:r>
            <a:r>
              <a:rPr lang="en-US">
                <a:solidFill>
                  <a:srgbClr val="C75B12"/>
                </a:solidFill>
              </a:rPr>
              <a:t> is the error about the regression line.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876800" y="4191000"/>
            <a:ext cx="3810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>
                <a:solidFill>
                  <a:srgbClr val="C75B12"/>
                </a:solidFill>
              </a:rPr>
              <a:t>The error is given in most regression statistics as the mean square error (MSE). The square root of the MSE is </a:t>
            </a:r>
            <a:r>
              <a:rPr lang="en-US" i="1">
                <a:solidFill>
                  <a:srgbClr val="C75B12"/>
                </a:solidFill>
                <a:latin typeface="Symbol" pitchFamily="112" charset="2"/>
              </a:rPr>
              <a:t>σ</a:t>
            </a:r>
            <a:r>
              <a:rPr lang="en-US">
                <a:solidFill>
                  <a:srgbClr val="C75B12"/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>
                <a:solidFill>
                  <a:srgbClr val="C75B12"/>
                </a:solidFill>
              </a:rPr>
              <a:t>The same concept applies for non-linear regressions.</a:t>
            </a:r>
          </a:p>
        </p:txBody>
      </p:sp>
      <p:pic>
        <p:nvPicPr>
          <p:cNvPr id="52231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2355850"/>
            <a:ext cx="4003675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4953000" y="2057400"/>
            <a:ext cx="3657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>
              <a:lnSpc>
                <a:spcPct val="90000"/>
              </a:lnSpc>
              <a:spcBef>
                <a:spcPct val="30000"/>
              </a:spcBef>
            </a:pPr>
            <a:r>
              <a:rPr lang="en-US" b="0" i="1" dirty="0" err="1">
                <a:solidFill>
                  <a:srgbClr val="C75B12"/>
                </a:solidFill>
              </a:rPr>
              <a:t>y</a:t>
            </a:r>
            <a:r>
              <a:rPr lang="en-US" b="0" dirty="0">
                <a:solidFill>
                  <a:srgbClr val="C75B12"/>
                </a:solidFill>
              </a:rPr>
              <a:t> = </a:t>
            </a:r>
            <a:r>
              <a:rPr lang="en-US" b="0" i="1" dirty="0">
                <a:solidFill>
                  <a:srgbClr val="C75B12"/>
                </a:solidFill>
              </a:rPr>
              <a:t>ax</a:t>
            </a:r>
            <a:r>
              <a:rPr lang="en-US" b="0" dirty="0">
                <a:solidFill>
                  <a:srgbClr val="C75B12"/>
                </a:solidFill>
              </a:rPr>
              <a:t> + </a:t>
            </a:r>
            <a:r>
              <a:rPr lang="en-US" b="0" i="1" dirty="0" err="1">
                <a:solidFill>
                  <a:srgbClr val="C75B12"/>
                </a:solidFill>
              </a:rPr>
              <a:t>b</a:t>
            </a:r>
            <a:endParaRPr lang="en-US" b="0" i="1" dirty="0">
              <a:solidFill>
                <a:srgbClr val="C75B12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4953000" y="3124200"/>
            <a:ext cx="3657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85750">
              <a:lnSpc>
                <a:spcPct val="90000"/>
              </a:lnSpc>
              <a:spcBef>
                <a:spcPct val="30000"/>
              </a:spcBef>
            </a:pPr>
            <a:r>
              <a:rPr lang="en-US" b="0" i="1" dirty="0" err="1">
                <a:solidFill>
                  <a:srgbClr val="C75B12"/>
                </a:solidFill>
              </a:rPr>
              <a:t>y</a:t>
            </a:r>
            <a:r>
              <a:rPr lang="en-US" b="0" dirty="0">
                <a:solidFill>
                  <a:srgbClr val="C75B12"/>
                </a:solidFill>
              </a:rPr>
              <a:t> = </a:t>
            </a:r>
            <a:r>
              <a:rPr lang="en-US" b="0" i="1" dirty="0">
                <a:solidFill>
                  <a:srgbClr val="C75B12"/>
                </a:solidFill>
              </a:rPr>
              <a:t>ax</a:t>
            </a:r>
            <a:r>
              <a:rPr lang="en-US" b="0" dirty="0">
                <a:solidFill>
                  <a:srgbClr val="C75B12"/>
                </a:solidFill>
              </a:rPr>
              <a:t> + </a:t>
            </a:r>
            <a:r>
              <a:rPr lang="en-US" b="0" i="1" dirty="0" err="1">
                <a:solidFill>
                  <a:srgbClr val="C75B12"/>
                </a:solidFill>
              </a:rPr>
              <a:t>b</a:t>
            </a:r>
            <a:r>
              <a:rPr lang="en-US" b="0" dirty="0">
                <a:solidFill>
                  <a:srgbClr val="C75B12"/>
                </a:solidFill>
              </a:rPr>
              <a:t> + </a:t>
            </a:r>
            <a:r>
              <a:rPr lang="en-US" b="0" i="1" dirty="0">
                <a:solidFill>
                  <a:srgbClr val="C75B12"/>
                </a:solidFill>
              </a:rPr>
              <a:t>N(</a:t>
            </a:r>
            <a:r>
              <a:rPr lang="en-US" b="0" dirty="0">
                <a:solidFill>
                  <a:srgbClr val="C75B12"/>
                </a:solidFill>
              </a:rPr>
              <a:t>0,</a:t>
            </a:r>
            <a:r>
              <a:rPr lang="en-US" i="1" dirty="0">
                <a:solidFill>
                  <a:srgbClr val="C75B12"/>
                </a:solidFill>
                <a:latin typeface="Symbol" pitchFamily="112" charset="2"/>
              </a:rPr>
              <a:t>σ</a:t>
            </a:r>
            <a:r>
              <a:rPr lang="en-US" b="0" i="1" dirty="0">
                <a:solidFill>
                  <a:srgbClr val="C75B12"/>
                </a:solidFill>
                <a:latin typeface="Helvetica" pitchFamily="112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Bounded Sums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219200"/>
            <a:ext cx="4724400" cy="4914166"/>
          </a:xfrm>
          <a:noFill/>
        </p:spPr>
        <p:txBody>
          <a:bodyPr/>
          <a:lstStyle/>
          <a:p>
            <a:r>
              <a:rPr lang="en-US" sz="1800" dirty="0"/>
              <a:t>Bounded sums arise frequently in chemical engineering models, e.g. the sum of the </a:t>
            </a:r>
            <a:r>
              <a:rPr lang="en-US" sz="1800" dirty="0" err="1"/>
              <a:t>selectivities</a:t>
            </a:r>
            <a:r>
              <a:rPr lang="en-US" sz="1800" dirty="0"/>
              <a:t> must equal 1.</a:t>
            </a:r>
          </a:p>
          <a:p>
            <a:r>
              <a:rPr lang="en-US" sz="1800" dirty="0"/>
              <a:t>Varying a bounded sum randomly can violate the bound if each element is not dependent on the other.</a:t>
            </a:r>
          </a:p>
          <a:p>
            <a:r>
              <a:rPr lang="en-US" sz="1800" dirty="0"/>
              <a:t>One solution is to choose three cases of sums that would be equivalent to 10/50/90 % cases on a continuous distribution function.</a:t>
            </a:r>
          </a:p>
          <a:p>
            <a:r>
              <a:rPr lang="en-US" sz="1800" dirty="0"/>
              <a:t>The three cases can be assigned probabilities of 25/50/25 % and simulated as a discrete distribution function.</a:t>
            </a:r>
          </a:p>
          <a:p>
            <a:r>
              <a:rPr lang="en-US" sz="1800" dirty="0"/>
              <a:t>In a spreadsheet, put all three cases in an array and use the INDEX, HLOOKUP, or VLOOKUP functions to select the correct case.</a:t>
            </a:r>
          </a:p>
        </p:txBody>
      </p:sp>
      <p:pic>
        <p:nvPicPr>
          <p:cNvPr id="53253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85900"/>
            <a:ext cx="2852737" cy="246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515938" y="4687888"/>
          <a:ext cx="3044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Worksheet" r:id="rId4" imgW="3822700" imgH="838200" progId="Excel.Sheet.8">
                  <p:embed/>
                </p:oleObj>
              </mc:Choice>
              <mc:Fallback>
                <p:oleObj name="Worksheet" r:id="rId4" imgW="3822700" imgH="8382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687888"/>
                        <a:ext cx="30448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Cash Flow Bases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232486"/>
            <a:ext cx="6667500" cy="2644314"/>
          </a:xfrm>
          <a:noFill/>
        </p:spPr>
        <p:txBody>
          <a:bodyPr/>
          <a:lstStyle/>
          <a:p>
            <a:r>
              <a:rPr lang="en-US" dirty="0"/>
              <a:t>Marginal Cash Flows</a:t>
            </a:r>
          </a:p>
          <a:p>
            <a:r>
              <a:rPr lang="en-US" dirty="0"/>
              <a:t>Valuation of Chemicals</a:t>
            </a:r>
          </a:p>
          <a:p>
            <a:r>
              <a:rPr lang="en-US" dirty="0"/>
              <a:t>Modeling Prices and the Experience Curve</a:t>
            </a:r>
          </a:p>
          <a:p>
            <a:r>
              <a:rPr lang="en-US" dirty="0"/>
              <a:t>Integrated Value Chains</a:t>
            </a:r>
          </a:p>
          <a:p>
            <a:r>
              <a:rPr lang="en-US" dirty="0"/>
              <a:t>Supply Chain Costs</a:t>
            </a:r>
          </a:p>
          <a:p>
            <a:r>
              <a:rPr lang="en-US" dirty="0"/>
              <a:t>International Considerations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Marginal Cash Flows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06513"/>
            <a:ext cx="3886200" cy="4484687"/>
          </a:xfrm>
          <a:noFill/>
        </p:spPr>
        <p:txBody>
          <a:bodyPr/>
          <a:lstStyle/>
          <a:p>
            <a:r>
              <a:rPr lang="en-US" sz="2000" dirty="0"/>
              <a:t>Profits are maximized when marginal revenue equals marginal cost.</a:t>
            </a:r>
          </a:p>
          <a:p>
            <a:r>
              <a:rPr lang="en-US" sz="2000" dirty="0"/>
              <a:t>Cash flows for new investment should be based on highest cost and lowest price.</a:t>
            </a:r>
          </a:p>
          <a:p>
            <a:r>
              <a:rPr lang="en-US" sz="2000" dirty="0"/>
              <a:t>If I cannot expand and I get a higher margin sale, I would always forgo a lower margin sale.</a:t>
            </a:r>
          </a:p>
          <a:p>
            <a:r>
              <a:rPr lang="en-US" sz="2000" dirty="0"/>
              <a:t>It follows that each investment in incremental capacity becomes harder and harder to justify.</a:t>
            </a: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457200" y="1676400"/>
            <a:ext cx="4114800" cy="3733800"/>
          </a:xfrm>
          <a:prstGeom prst="rect">
            <a:avLst/>
          </a:prstGeom>
          <a:solidFill>
            <a:schemeClr val="bg1"/>
          </a:solidFill>
          <a:ln w="12700">
            <a:solidFill>
              <a:srgbClr val="C6600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66005"/>
              </a:solidFill>
            </a:endParaRPr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838200" y="1905000"/>
            <a:ext cx="0" cy="3124200"/>
          </a:xfrm>
          <a:prstGeom prst="line">
            <a:avLst/>
          </a:prstGeom>
          <a:noFill/>
          <a:ln w="12700">
            <a:solidFill>
              <a:srgbClr val="C660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838200" y="5029200"/>
            <a:ext cx="3505200" cy="0"/>
          </a:xfrm>
          <a:prstGeom prst="line">
            <a:avLst/>
          </a:prstGeom>
          <a:noFill/>
          <a:ln w="12700">
            <a:solidFill>
              <a:srgbClr val="C75B1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1752600" y="5029200"/>
            <a:ext cx="167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Sales Volume</a:t>
            </a:r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 rot="-5400000">
            <a:off x="-1013618" y="3267868"/>
            <a:ext cx="3308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Marginal Revenue and Costs</a:t>
            </a:r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1066800" y="2133600"/>
            <a:ext cx="2971800" cy="1524000"/>
          </a:xfrm>
          <a:prstGeom prst="line">
            <a:avLst/>
          </a:prstGeom>
          <a:noFill/>
          <a:ln w="12700">
            <a:solidFill>
              <a:srgbClr val="C660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  <p:sp>
        <p:nvSpPr>
          <p:cNvPr id="56330" name="Line 12"/>
          <p:cNvSpPr>
            <a:spLocks noChangeShapeType="1"/>
          </p:cNvSpPr>
          <p:nvPr/>
        </p:nvSpPr>
        <p:spPr bwMode="auto">
          <a:xfrm flipV="1">
            <a:off x="1066800" y="3200400"/>
            <a:ext cx="2971800" cy="1524000"/>
          </a:xfrm>
          <a:prstGeom prst="line">
            <a:avLst/>
          </a:prstGeom>
          <a:noFill/>
          <a:ln w="12700">
            <a:solidFill>
              <a:srgbClr val="C6600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  <p:sp>
        <p:nvSpPr>
          <p:cNvPr id="56331" name="Text Box 13"/>
          <p:cNvSpPr txBox="1">
            <a:spLocks noChangeArrowheads="1"/>
          </p:cNvSpPr>
          <p:nvPr/>
        </p:nvSpPr>
        <p:spPr bwMode="auto">
          <a:xfrm>
            <a:off x="1362075" y="1839913"/>
            <a:ext cx="215900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C66005"/>
                </a:solidFill>
              </a:rPr>
              <a:t>Marginal Revenue</a:t>
            </a:r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362075" y="4572000"/>
            <a:ext cx="169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Marginal Cost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2571750" y="2438400"/>
            <a:ext cx="2000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Profit Maximized</a:t>
            </a:r>
          </a:p>
        </p:txBody>
      </p:sp>
      <p:sp>
        <p:nvSpPr>
          <p:cNvPr id="56334" name="Line 16"/>
          <p:cNvSpPr>
            <a:spLocks noChangeShapeType="1"/>
          </p:cNvSpPr>
          <p:nvPr/>
        </p:nvSpPr>
        <p:spPr bwMode="auto">
          <a:xfrm>
            <a:off x="3581400" y="2819400"/>
            <a:ext cx="0" cy="609600"/>
          </a:xfrm>
          <a:prstGeom prst="line">
            <a:avLst/>
          </a:prstGeom>
          <a:noFill/>
          <a:ln w="12700">
            <a:solidFill>
              <a:srgbClr val="C66005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Valuation Bases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251325"/>
          </a:xfrm>
          <a:noFill/>
        </p:spPr>
        <p:txBody>
          <a:bodyPr/>
          <a:lstStyle/>
          <a:p>
            <a:r>
              <a:rPr lang="en-US" dirty="0"/>
              <a:t>Market price</a:t>
            </a:r>
          </a:p>
          <a:p>
            <a:pPr lvl="1"/>
            <a:r>
              <a:rPr lang="en-US" dirty="0"/>
              <a:t>Best option if available</a:t>
            </a:r>
          </a:p>
          <a:p>
            <a:pPr lvl="1"/>
            <a:r>
              <a:rPr lang="en-US" dirty="0"/>
              <a:t>Remember to use marginal value</a:t>
            </a:r>
          </a:p>
          <a:p>
            <a:r>
              <a:rPr lang="en-US" dirty="0"/>
              <a:t>Substitute or value price</a:t>
            </a:r>
          </a:p>
          <a:p>
            <a:pPr lvl="1"/>
            <a:r>
              <a:rPr lang="en-US" dirty="0"/>
              <a:t>Equivalent functionality or value to another product</a:t>
            </a:r>
          </a:p>
          <a:p>
            <a:pPr lvl="1"/>
            <a:r>
              <a:rPr lang="en-US" dirty="0"/>
              <a:t>Normalized to mass, volume, area, length, etc.</a:t>
            </a:r>
          </a:p>
          <a:p>
            <a:r>
              <a:rPr lang="en-US" dirty="0"/>
              <a:t>Next best disposition</a:t>
            </a:r>
          </a:p>
          <a:p>
            <a:pPr lvl="1"/>
            <a:r>
              <a:rPr lang="en-US" dirty="0"/>
              <a:t>Commonly found in refineries</a:t>
            </a:r>
          </a:p>
          <a:p>
            <a:pPr lvl="1"/>
            <a:r>
              <a:rPr lang="en-US" dirty="0"/>
              <a:t>Remember debit for replacement material</a:t>
            </a:r>
          </a:p>
          <a:p>
            <a:r>
              <a:rPr lang="en-US" dirty="0"/>
              <a:t>Cost of disposal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Between Product and Input Prices</a:t>
            </a:r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4800600" y="1919288"/>
            <a:ext cx="3886200" cy="304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000" dirty="0">
                <a:solidFill>
                  <a:srgbClr val="C66005"/>
                </a:solidFill>
              </a:rPr>
              <a:t>Generally a high correlation between product prices and raw materials in CPI.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000" dirty="0">
                <a:solidFill>
                  <a:srgbClr val="C66005"/>
                </a:solidFill>
              </a:rPr>
              <a:t>Most petrochemicals highly correlated with either crude oil or natural gas.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SzPct val="80000"/>
              <a:buFont typeface="Wingdings" pitchFamily="112" charset="2"/>
              <a:buChar char=""/>
            </a:pPr>
            <a:r>
              <a:rPr lang="en-US" sz="2000" dirty="0">
                <a:solidFill>
                  <a:srgbClr val="C66005"/>
                </a:solidFill>
              </a:rPr>
              <a:t>Other energy-intensive industries (e.g. metals, transportation) correlated with energy prices.</a:t>
            </a:r>
          </a:p>
        </p:txBody>
      </p:sp>
      <p:pic>
        <p:nvPicPr>
          <p:cNvPr id="2" name="Picture 1" descr="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1" y="3657600"/>
            <a:ext cx="3596639" cy="2697480"/>
          </a:xfrm>
          <a:prstGeom prst="rect">
            <a:avLst/>
          </a:prstGeom>
        </p:spPr>
      </p:pic>
      <p:pic>
        <p:nvPicPr>
          <p:cNvPr id="3" name="Picture 2" descr="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1" y="762000"/>
            <a:ext cx="3657600" cy="2743200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514600" y="759768"/>
            <a:ext cx="21336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No. 2 Heating Oil </a:t>
            </a:r>
            <a:r>
              <a:rPr lang="en-US" sz="900" dirty="0" err="1">
                <a:solidFill>
                  <a:srgbClr val="C66005"/>
                </a:solidFill>
              </a:rPr>
              <a:t>vs</a:t>
            </a:r>
            <a:r>
              <a:rPr lang="en-US" sz="900" dirty="0">
                <a:solidFill>
                  <a:srgbClr val="C66005"/>
                </a:solidFill>
              </a:rPr>
              <a:t>  Brent Crude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0" y="3655368"/>
            <a:ext cx="1600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Propane </a:t>
            </a:r>
            <a:r>
              <a:rPr lang="en-US" sz="900" dirty="0" err="1">
                <a:solidFill>
                  <a:srgbClr val="C66005"/>
                </a:solidFill>
              </a:rPr>
              <a:t>vs</a:t>
            </a:r>
            <a:r>
              <a:rPr lang="en-US" sz="900" dirty="0">
                <a:solidFill>
                  <a:srgbClr val="C66005"/>
                </a:solidFill>
              </a:rPr>
              <a:t>  WTI Crude</a:t>
            </a:r>
          </a:p>
        </p:txBody>
      </p:sp>
    </p:spTree>
    <p:extLst>
      <p:ext uri="{BB962C8B-B14F-4D97-AF65-F5344CB8AC3E}">
        <p14:creationId xmlns:p14="http://schemas.microsoft.com/office/powerpoint/2010/main" val="1779367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Models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5181600"/>
          </a:xfrm>
        </p:spPr>
        <p:txBody>
          <a:bodyPr/>
          <a:lstStyle/>
          <a:p>
            <a:r>
              <a:rPr lang="en-US"/>
              <a:t>Many models based on simple gross margin over raw materials.</a:t>
            </a:r>
          </a:p>
          <a:p>
            <a:pPr lvl="1"/>
            <a:r>
              <a:rPr lang="en-US"/>
              <a:t>Constant margin in currency per unit mass (e.g. USD/T).</a:t>
            </a:r>
          </a:p>
          <a:p>
            <a:pPr lvl="1"/>
            <a:r>
              <a:rPr lang="en-US"/>
              <a:t>Constant margin percentage of net raw materials.</a:t>
            </a:r>
          </a:p>
          <a:p>
            <a:r>
              <a:rPr lang="en-US"/>
              <a:t>Other model types are possible:</a:t>
            </a:r>
          </a:p>
          <a:p>
            <a:pPr lvl="1"/>
            <a:r>
              <a:rPr lang="en-US"/>
              <a:t>Smoothing</a:t>
            </a:r>
          </a:p>
          <a:p>
            <a:pPr lvl="1"/>
            <a:r>
              <a:rPr lang="en-US"/>
              <a:t>Correlative (regression)</a:t>
            </a:r>
          </a:p>
          <a:p>
            <a:pPr lvl="1"/>
            <a:r>
              <a:rPr lang="en-US"/>
              <a:t>Theoretical / explanatory (supply/demand models)</a:t>
            </a:r>
          </a:p>
          <a:p>
            <a:r>
              <a:rPr lang="en-US"/>
              <a:t>Don’t confuse prices today with long-term trends.</a:t>
            </a:r>
          </a:p>
          <a:p>
            <a:pPr lvl="1"/>
            <a:r>
              <a:rPr lang="en-US"/>
              <a:t>Transition from present prices to trend might be necessary.</a:t>
            </a:r>
          </a:p>
          <a:p>
            <a:pPr lvl="1"/>
            <a:r>
              <a:rPr lang="en-US"/>
              <a:t>New capacity usually depresses prices below trend in early years.</a:t>
            </a:r>
          </a:p>
          <a:p>
            <a:pPr lvl="1"/>
            <a:r>
              <a:rPr lang="en-US"/>
              <a:t>Add variability to near-term price trend, if not all years of project.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Time Value of Money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924800" cy="1731963"/>
          </a:xfrm>
          <a:noFill/>
        </p:spPr>
        <p:txBody>
          <a:bodyPr/>
          <a:lstStyle/>
          <a:p>
            <a:pPr marL="341313" indent="-341313">
              <a:buFont typeface="Wingdings" pitchFamily="112" charset="2"/>
              <a:buNone/>
              <a:tabLst>
                <a:tab pos="341313" algn="l"/>
              </a:tabLst>
            </a:pPr>
            <a:r>
              <a:rPr lang="en-US"/>
              <a:t>The value of money decreases with time because of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/>
              <a:t>inflation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/>
              <a:t>uncertainty about the future, i.e. risk</a:t>
            </a:r>
          </a:p>
          <a:p>
            <a:pPr marL="341313" indent="-341313">
              <a:tabLst>
                <a:tab pos="341313" algn="l"/>
              </a:tabLst>
            </a:pPr>
            <a:r>
              <a:rPr lang="en-US"/>
              <a:t>the desire for liquidity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482" y="838200"/>
            <a:ext cx="2560320" cy="2462098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Historical Price Trends</a:t>
            </a:r>
          </a:p>
        </p:txBody>
      </p:sp>
      <p:sp>
        <p:nvSpPr>
          <p:cNvPr id="60423" name="Text Box 13"/>
          <p:cNvSpPr txBox="1">
            <a:spLocks noChangeArrowheads="1"/>
          </p:cNvSpPr>
          <p:nvPr/>
        </p:nvSpPr>
        <p:spPr bwMode="auto">
          <a:xfrm>
            <a:off x="5627688" y="3325853"/>
            <a:ext cx="195738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C66005"/>
                </a:solidFill>
              </a:rPr>
              <a:t>Source: U.S. Geological Survey</a:t>
            </a:r>
          </a:p>
        </p:txBody>
      </p:sp>
      <p:sp>
        <p:nvSpPr>
          <p:cNvPr id="60424" name="Text Box 14"/>
          <p:cNvSpPr txBox="1">
            <a:spLocks noChangeArrowheads="1"/>
          </p:cNvSpPr>
          <p:nvPr/>
        </p:nvSpPr>
        <p:spPr bwMode="auto">
          <a:xfrm>
            <a:off x="1219200" y="6187588"/>
            <a:ext cx="206851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C66005"/>
                </a:solidFill>
              </a:rPr>
              <a:t>Source: U.S. Geological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736033"/>
            <a:ext cx="2560320" cy="2429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896637"/>
            <a:ext cx="2560320" cy="2429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736033"/>
            <a:ext cx="2560320" cy="2429357"/>
          </a:xfrm>
          <a:prstGeom prst="rect">
            <a:avLst/>
          </a:prstGeom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447800" y="3581400"/>
            <a:ext cx="1600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Ammonia, 1998USD/T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627688" y="6174432"/>
            <a:ext cx="2068512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C66005"/>
                </a:solidFill>
              </a:rPr>
              <a:t>Source: U.S. Geological Survey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791200" y="3581400"/>
            <a:ext cx="1600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Lime, 1998USD/T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791200" y="745066"/>
            <a:ext cx="1600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Aluminum, 1998USD/T</a:t>
            </a:r>
          </a:p>
        </p:txBody>
      </p:sp>
      <p:sp>
        <p:nvSpPr>
          <p:cNvPr id="60422" name="Text Box 12"/>
          <p:cNvSpPr txBox="1">
            <a:spLocks noChangeArrowheads="1"/>
          </p:cNvSpPr>
          <p:nvPr/>
        </p:nvSpPr>
        <p:spPr bwMode="auto">
          <a:xfrm>
            <a:off x="1219200" y="3324265"/>
            <a:ext cx="21336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C66005"/>
                </a:solidFill>
              </a:rPr>
              <a:t>Source: U.S. Department of Energy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22399" y="685800"/>
            <a:ext cx="274320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C66005"/>
                </a:solidFill>
              </a:rPr>
              <a:t>Motor Gasoline (average price), 2015USD/gal</a:t>
            </a:r>
          </a:p>
        </p:txBody>
      </p:sp>
    </p:spTree>
    <p:extLst>
      <p:ext uri="{BB962C8B-B14F-4D97-AF65-F5344CB8AC3E}">
        <p14:creationId xmlns:p14="http://schemas.microsoft.com/office/powerpoint/2010/main" val="1939684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Pressures on Price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321300"/>
          </a:xfrm>
          <a:noFill/>
        </p:spPr>
        <p:txBody>
          <a:bodyPr/>
          <a:lstStyle/>
          <a:p>
            <a:r>
              <a:rPr lang="en-US"/>
              <a:t>Downward trend of constant-currency prices with time is known as an </a:t>
            </a:r>
            <a:r>
              <a:rPr lang="en-US" i="1"/>
              <a:t>experience curve</a:t>
            </a:r>
            <a:r>
              <a:rPr lang="en-US"/>
              <a:t>.</a:t>
            </a:r>
          </a:p>
          <a:p>
            <a:r>
              <a:rPr lang="en-US"/>
              <a:t>Downward price pressures result from:</a:t>
            </a:r>
          </a:p>
          <a:p>
            <a:pPr lvl="1"/>
            <a:r>
              <a:rPr lang="en-US"/>
              <a:t>Competition</a:t>
            </a:r>
          </a:p>
          <a:p>
            <a:pPr lvl="1"/>
            <a:r>
              <a:rPr lang="en-US"/>
              <a:t>Substitution</a:t>
            </a:r>
          </a:p>
          <a:p>
            <a:pPr lvl="1"/>
            <a:r>
              <a:rPr lang="en-US"/>
              <a:t>Innovations in end-use applications</a:t>
            </a:r>
          </a:p>
          <a:p>
            <a:r>
              <a:rPr lang="en-US"/>
              <a:t>Producers always under pressure to keep up.</a:t>
            </a:r>
          </a:p>
          <a:p>
            <a:pPr lvl="1"/>
            <a:r>
              <a:rPr lang="en-US"/>
              <a:t>Learning curve</a:t>
            </a:r>
          </a:p>
          <a:p>
            <a:pPr lvl="1"/>
            <a:r>
              <a:rPr lang="en-US"/>
              <a:t>Economies of scale</a:t>
            </a:r>
          </a:p>
          <a:p>
            <a:pPr lvl="1"/>
            <a:r>
              <a:rPr lang="en-US"/>
              <a:t>Innovations in processes</a:t>
            </a:r>
          </a:p>
          <a:p>
            <a:r>
              <a:rPr lang="en-US"/>
              <a:t>Deviations from trend result from:</a:t>
            </a:r>
          </a:p>
          <a:p>
            <a:pPr lvl="1"/>
            <a:r>
              <a:rPr lang="en-US"/>
              <a:t>Changes in input (raw material, labor, capital) prices.</a:t>
            </a:r>
          </a:p>
          <a:p>
            <a:pPr lvl="1"/>
            <a:r>
              <a:rPr lang="en-US"/>
              <a:t>Changes in industry capacity utilization (supply versus demand).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One Formulation of the Experience Curve</a:t>
            </a:r>
          </a:p>
        </p:txBody>
      </p:sp>
      <p:pic>
        <p:nvPicPr>
          <p:cNvPr id="62467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38200"/>
            <a:ext cx="333375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838200"/>
            <a:ext cx="15494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246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0" y="3657600"/>
            <a:ext cx="1549400" cy="226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03230" y="3171825"/>
            <a:ext cx="31718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C66005"/>
                </a:solidFill>
              </a:rPr>
              <a:t>Historical Prices and Costs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03230" y="5991225"/>
            <a:ext cx="317184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66005"/>
                </a:solidFill>
              </a:rPr>
              <a:t>Projected Prices and Costs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42025" y="3200400"/>
            <a:ext cx="1439921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Regression</a:t>
            </a:r>
          </a:p>
        </p:txBody>
      </p:sp>
      <p:sp>
        <p:nvSpPr>
          <p:cNvPr id="62473" name="Line 10"/>
          <p:cNvSpPr>
            <a:spLocks noChangeShapeType="1"/>
          </p:cNvSpPr>
          <p:nvPr/>
        </p:nvSpPr>
        <p:spPr bwMode="auto">
          <a:xfrm>
            <a:off x="2743200" y="19812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2597150" y="4724400"/>
            <a:ext cx="128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Line 12"/>
          <p:cNvSpPr>
            <a:spLocks noChangeShapeType="1"/>
          </p:cNvSpPr>
          <p:nvPr/>
        </p:nvSpPr>
        <p:spPr bwMode="auto">
          <a:xfrm flipV="1">
            <a:off x="3892550" y="3200400"/>
            <a:ext cx="106045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724400" y="3886200"/>
            <a:ext cx="3886200" cy="2482850"/>
          </a:xfrm>
          <a:noFill/>
        </p:spPr>
        <p:txBody>
          <a:bodyPr/>
          <a:lstStyle/>
          <a:p>
            <a:r>
              <a:rPr lang="en-US" sz="1800"/>
              <a:t>Typical value-added decline for petrochemicals is 20 – 40 % per doubling of cumulative production.</a:t>
            </a:r>
          </a:p>
          <a:p>
            <a:r>
              <a:rPr lang="en-US" sz="1800"/>
              <a:t>Raw materials have their own experience curves.</a:t>
            </a:r>
          </a:p>
          <a:p>
            <a:r>
              <a:rPr lang="en-US" sz="1800"/>
              <a:t>Regional variations typically explained by exchange rates, transportation, trade barriers.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 Curve Implications for Capital Budgeting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31963"/>
            <a:ext cx="8382000" cy="4103687"/>
          </a:xfrm>
          <a:noFill/>
        </p:spPr>
        <p:txBody>
          <a:bodyPr/>
          <a:lstStyle/>
          <a:p>
            <a:r>
              <a:rPr lang="en-US"/>
              <a:t>Price forecasts in constant currency should assume a decline with time.</a:t>
            </a:r>
          </a:p>
          <a:p>
            <a:r>
              <a:rPr lang="en-US"/>
              <a:t>Possible forms:</a:t>
            </a:r>
          </a:p>
          <a:p>
            <a:pPr lvl="1"/>
            <a:r>
              <a:rPr lang="en-US"/>
              <a:t>Percentage price decline per year</a:t>
            </a:r>
          </a:p>
          <a:p>
            <a:pPr lvl="1"/>
            <a:r>
              <a:rPr lang="en-US"/>
              <a:t>Percentage price decline with cumulative industry production</a:t>
            </a:r>
          </a:p>
          <a:p>
            <a:pPr lvl="1"/>
            <a:r>
              <a:rPr lang="en-US"/>
              <a:t>Percentage margin decline per year</a:t>
            </a:r>
          </a:p>
          <a:p>
            <a:pPr lvl="1"/>
            <a:r>
              <a:rPr lang="en-US"/>
              <a:t>Percentage margin decline with cumulative industry production</a:t>
            </a:r>
          </a:p>
          <a:p>
            <a:pPr lvl="1"/>
            <a:r>
              <a:rPr lang="en-US"/>
              <a:t>Value-added experience curve</a:t>
            </a:r>
          </a:p>
          <a:p>
            <a:r>
              <a:rPr lang="en-US"/>
              <a:t>Experience curve effects should apply to both product prices and input prices.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Integrated Value Chains (the transfer price problem)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990600"/>
            <a:ext cx="6019800" cy="5192703"/>
          </a:xfrm>
          <a:noFill/>
        </p:spPr>
        <p:txBody>
          <a:bodyPr/>
          <a:lstStyle/>
          <a:p>
            <a:r>
              <a:rPr lang="en-US" dirty="0"/>
              <a:t>Product </a:t>
            </a:r>
            <a:r>
              <a:rPr lang="en-US" i="1" dirty="0"/>
              <a:t>B</a:t>
            </a:r>
            <a:r>
              <a:rPr lang="en-US" dirty="0"/>
              <a:t> is valued at market in best case.</a:t>
            </a:r>
          </a:p>
          <a:p>
            <a:r>
              <a:rPr lang="en-US" dirty="0"/>
              <a:t>Frequently, </a:t>
            </a:r>
            <a:r>
              <a:rPr lang="en-US" i="1" dirty="0"/>
              <a:t>B</a:t>
            </a:r>
            <a:r>
              <a:rPr lang="en-US" dirty="0"/>
              <a:t> is not sold in commerce, or only a fraction of total production can be sold in commerce.</a:t>
            </a:r>
          </a:p>
          <a:p>
            <a:r>
              <a:rPr lang="en-US" dirty="0"/>
              <a:t>If value of </a:t>
            </a:r>
            <a:r>
              <a:rPr lang="en-US" i="1" dirty="0"/>
              <a:t>B</a:t>
            </a:r>
            <a:r>
              <a:rPr lang="en-US" dirty="0"/>
              <a:t> is too high, then no profit left to justify expansion of Unit 2; if too low, then no profit left to justify expansion of Unit 1.</a:t>
            </a:r>
          </a:p>
          <a:p>
            <a:r>
              <a:rPr lang="en-US" dirty="0"/>
              <a:t>Frequently, expansion of Units 1 and 2 not justified simultaneously.</a:t>
            </a:r>
          </a:p>
          <a:p>
            <a:r>
              <a:rPr lang="en-US" dirty="0"/>
              <a:t>Must pick arbitrary price marker that allows profitable return for expansion of both Units 1 and 2.</a:t>
            </a:r>
          </a:p>
        </p:txBody>
      </p:sp>
      <p:pic>
        <p:nvPicPr>
          <p:cNvPr id="13" name="Picture 3" descr="Y:\productions\i2_Image_Library\i2_image_gif\supply chain elements\buildings\industry specific\chemical-pla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92200" y="1600200"/>
            <a:ext cx="157480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Projects\eprocurement\gifs\metals-found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831" y="4222750"/>
            <a:ext cx="137953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838200" y="1066800"/>
            <a:ext cx="533400" cy="683260"/>
            <a:chOff x="914400" y="914400"/>
            <a:chExt cx="533400" cy="6832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914400" y="914400"/>
              <a:ext cx="228600" cy="3784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1066800" y="1066800"/>
              <a:ext cx="228600" cy="3784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1219200" y="1219200"/>
              <a:ext cx="228600" cy="3784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38200" y="5562600"/>
            <a:ext cx="533400" cy="683260"/>
            <a:chOff x="838200" y="5638800"/>
            <a:chExt cx="533400" cy="68326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838200" y="5638800"/>
              <a:ext cx="228600" cy="3784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990600" y="5791200"/>
              <a:ext cx="228600" cy="3784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1143000" y="5943600"/>
              <a:ext cx="228600" cy="3784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38200" y="3200400"/>
            <a:ext cx="533400" cy="683260"/>
            <a:chOff x="457200" y="3276600"/>
            <a:chExt cx="533400" cy="68326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457200" y="3276600"/>
              <a:ext cx="228600" cy="37846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609600" y="3429000"/>
              <a:ext cx="228600" cy="37846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762000" y="3581400"/>
              <a:ext cx="228600" cy="378460"/>
            </a:xfrm>
            <a:prstGeom prst="rect">
              <a:avLst/>
            </a:prstGeom>
          </p:spPr>
        </p:pic>
      </p:grpSp>
      <p:sp>
        <p:nvSpPr>
          <p:cNvPr id="30" name="Bent Arrow 29"/>
          <p:cNvSpPr/>
          <p:nvPr/>
        </p:nvSpPr>
        <p:spPr bwMode="auto">
          <a:xfrm>
            <a:off x="1518920" y="11430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sp>
      <p:sp>
        <p:nvSpPr>
          <p:cNvPr id="31" name="Bent Arrow 30"/>
          <p:cNvSpPr/>
          <p:nvPr/>
        </p:nvSpPr>
        <p:spPr bwMode="auto">
          <a:xfrm>
            <a:off x="1518920" y="30480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</p:sp>
      <p:sp>
        <p:nvSpPr>
          <p:cNvPr id="32" name="Bent Arrow 31"/>
          <p:cNvSpPr/>
          <p:nvPr/>
        </p:nvSpPr>
        <p:spPr bwMode="auto">
          <a:xfrm>
            <a:off x="1518920" y="36576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sp>
      <p:sp>
        <p:nvSpPr>
          <p:cNvPr id="33" name="Bent Arrow 32"/>
          <p:cNvSpPr/>
          <p:nvPr/>
        </p:nvSpPr>
        <p:spPr bwMode="auto">
          <a:xfrm>
            <a:off x="1518920" y="56388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</p:sp>
      <p:sp>
        <p:nvSpPr>
          <p:cNvPr id="34" name="TextBox 33"/>
          <p:cNvSpPr txBox="1"/>
          <p:nvPr/>
        </p:nvSpPr>
        <p:spPr>
          <a:xfrm>
            <a:off x="1072537" y="1380067"/>
            <a:ext cx="3991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5005" y="3522137"/>
            <a:ext cx="4057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6538" y="5892801"/>
            <a:ext cx="4057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00300" y="3059668"/>
            <a:ext cx="3130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00300" y="5410200"/>
            <a:ext cx="3130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Integrated Value Chains (economic scope)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014097"/>
            <a:ext cx="5867400" cy="5081903"/>
          </a:xfrm>
          <a:noFill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/>
              <a:t>economy of scope</a:t>
            </a:r>
            <a:r>
              <a:rPr lang="en-US" dirty="0"/>
              <a:t> occurs when a firm can produce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cheaper together than can separate companies.</a:t>
            </a:r>
          </a:p>
          <a:p>
            <a:r>
              <a:rPr lang="en-US" dirty="0"/>
              <a:t>If NPV of unit 1 is negative, but NPV of unit 2 and sum of both is positive, many firms frequently invest.</a:t>
            </a:r>
          </a:p>
          <a:p>
            <a:r>
              <a:rPr lang="en-US" dirty="0"/>
              <a:t>Investment is only justified, however, if economy of scope is possible.</a:t>
            </a:r>
          </a:p>
          <a:p>
            <a:r>
              <a:rPr lang="en-US" dirty="0"/>
              <a:t>If economy of scope is not possible, then firm might align with partner with lower cost of capital or existing supplier, since market might be oversupplied. </a:t>
            </a:r>
          </a:p>
        </p:txBody>
      </p:sp>
      <p:pic>
        <p:nvPicPr>
          <p:cNvPr id="13" name="Picture 3" descr="Y:\productions\i2_Image_Library\i2_image_gif\supply chain elements\buildings\industry specific\chemical-pla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92200" y="1600200"/>
            <a:ext cx="1574800" cy="142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Projects\eprocurement\gifs\metals-found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831" y="4222750"/>
            <a:ext cx="137953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38200" y="1066800"/>
            <a:ext cx="533400" cy="683260"/>
            <a:chOff x="914400" y="914400"/>
            <a:chExt cx="533400" cy="6832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914400" y="914400"/>
              <a:ext cx="228600" cy="3784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1066800" y="1066800"/>
              <a:ext cx="228600" cy="3784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duotone>
                <a:srgbClr val="3366FF"/>
                <a:srgbClr val="FFF1C1"/>
              </a:duotone>
            </a:blip>
            <a:stretch>
              <a:fillRect/>
            </a:stretch>
          </p:blipFill>
          <p:spPr>
            <a:xfrm>
              <a:off x="1219200" y="1219200"/>
              <a:ext cx="228600" cy="37846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38200" y="5562600"/>
            <a:ext cx="533400" cy="683260"/>
            <a:chOff x="838200" y="5638800"/>
            <a:chExt cx="533400" cy="6832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838200" y="5638800"/>
              <a:ext cx="228600" cy="3784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990600" y="5791200"/>
              <a:ext cx="228600" cy="3784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1143000" y="5943600"/>
              <a:ext cx="228600" cy="37846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38200" y="3200400"/>
            <a:ext cx="533400" cy="683260"/>
            <a:chOff x="457200" y="3276600"/>
            <a:chExt cx="533400" cy="68326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457200" y="3276600"/>
              <a:ext cx="228600" cy="37846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609600" y="3429000"/>
              <a:ext cx="228600" cy="37846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duotone>
                <a:srgbClr val="008000"/>
                <a:srgbClr val="FFF1C1"/>
              </a:duotone>
            </a:blip>
            <a:stretch>
              <a:fillRect/>
            </a:stretch>
          </p:blipFill>
          <p:spPr>
            <a:xfrm>
              <a:off x="762000" y="3581400"/>
              <a:ext cx="228600" cy="378460"/>
            </a:xfrm>
            <a:prstGeom prst="rect">
              <a:avLst/>
            </a:prstGeom>
          </p:spPr>
        </p:pic>
      </p:grpSp>
      <p:sp>
        <p:nvSpPr>
          <p:cNvPr id="27" name="Bent Arrow 26"/>
          <p:cNvSpPr/>
          <p:nvPr/>
        </p:nvSpPr>
        <p:spPr bwMode="auto">
          <a:xfrm>
            <a:off x="1518920" y="11430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sp>
      <p:sp>
        <p:nvSpPr>
          <p:cNvPr id="28" name="Bent Arrow 27"/>
          <p:cNvSpPr/>
          <p:nvPr/>
        </p:nvSpPr>
        <p:spPr bwMode="auto">
          <a:xfrm>
            <a:off x="1518920" y="30480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</p:sp>
      <p:sp>
        <p:nvSpPr>
          <p:cNvPr id="29" name="Bent Arrow 28"/>
          <p:cNvSpPr/>
          <p:nvPr/>
        </p:nvSpPr>
        <p:spPr bwMode="auto">
          <a:xfrm>
            <a:off x="1518920" y="36576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sp>
      <p:sp>
        <p:nvSpPr>
          <p:cNvPr id="30" name="Bent Arrow 29"/>
          <p:cNvSpPr/>
          <p:nvPr/>
        </p:nvSpPr>
        <p:spPr bwMode="auto">
          <a:xfrm>
            <a:off x="1518920" y="5638800"/>
            <a:ext cx="538480" cy="513080"/>
          </a:xfrm>
          <a:prstGeom prst="bent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</p:sp>
      <p:sp>
        <p:nvSpPr>
          <p:cNvPr id="31" name="TextBox 30"/>
          <p:cNvSpPr txBox="1"/>
          <p:nvPr/>
        </p:nvSpPr>
        <p:spPr>
          <a:xfrm>
            <a:off x="1072537" y="1380067"/>
            <a:ext cx="39914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5005" y="3522137"/>
            <a:ext cx="4057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6538" y="5892801"/>
            <a:ext cx="40577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i="1" dirty="0"/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00300" y="3059668"/>
            <a:ext cx="3130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00300" y="5410200"/>
            <a:ext cx="3130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 Chain Costs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125663"/>
            <a:ext cx="5486400" cy="2674937"/>
          </a:xfrm>
        </p:spPr>
        <p:txBody>
          <a:bodyPr/>
          <a:lstStyle/>
          <a:p>
            <a:r>
              <a:rPr lang="en-US"/>
              <a:t>Operating Costs</a:t>
            </a:r>
          </a:p>
          <a:p>
            <a:pPr lvl="1"/>
            <a:r>
              <a:rPr lang="en-US"/>
              <a:t>Freight costs (inbound and outbound)</a:t>
            </a:r>
          </a:p>
          <a:p>
            <a:pPr lvl="1"/>
            <a:r>
              <a:rPr lang="en-US"/>
              <a:t>Freight mode changes</a:t>
            </a:r>
          </a:p>
          <a:p>
            <a:pPr lvl="1"/>
            <a:r>
              <a:rPr lang="en-US"/>
              <a:t>Storage rental</a:t>
            </a:r>
          </a:p>
          <a:p>
            <a:r>
              <a:rPr lang="en-US"/>
              <a:t>Working Capital</a:t>
            </a:r>
          </a:p>
          <a:p>
            <a:pPr lvl="1"/>
            <a:r>
              <a:rPr lang="en-US"/>
              <a:t>Plant and forward inventories</a:t>
            </a:r>
          </a:p>
          <a:p>
            <a:pPr lvl="1"/>
            <a:r>
              <a:rPr lang="en-US"/>
              <a:t>Accounts payable/receivable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Considerations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46163"/>
            <a:ext cx="7010400" cy="5049837"/>
          </a:xfrm>
        </p:spPr>
        <p:txBody>
          <a:bodyPr/>
          <a:lstStyle/>
          <a:p>
            <a:r>
              <a:rPr lang="en-US"/>
              <a:t>Currency</a:t>
            </a:r>
          </a:p>
          <a:p>
            <a:r>
              <a:rPr lang="en-US"/>
              <a:t>Tax rules</a:t>
            </a:r>
          </a:p>
          <a:p>
            <a:pPr lvl="1"/>
            <a:r>
              <a:rPr lang="en-US"/>
              <a:t>Rates</a:t>
            </a:r>
          </a:p>
          <a:p>
            <a:pPr lvl="1"/>
            <a:r>
              <a:rPr lang="en-US"/>
              <a:t>Depreciation</a:t>
            </a:r>
          </a:p>
          <a:p>
            <a:pPr lvl="1"/>
            <a:r>
              <a:rPr lang="en-US"/>
              <a:t>Investment allowances and credits</a:t>
            </a:r>
          </a:p>
          <a:p>
            <a:pPr lvl="1"/>
            <a:r>
              <a:rPr lang="en-US"/>
              <a:t>Repatriation of funds and transfer pricing</a:t>
            </a:r>
          </a:p>
          <a:p>
            <a:r>
              <a:rPr lang="en-US"/>
              <a:t>Ownership</a:t>
            </a:r>
          </a:p>
          <a:p>
            <a:pPr lvl="1"/>
            <a:r>
              <a:rPr lang="en-US"/>
              <a:t>Profit sharing</a:t>
            </a:r>
          </a:p>
          <a:p>
            <a:pPr lvl="1"/>
            <a:r>
              <a:rPr lang="en-US"/>
              <a:t>Cost of capital</a:t>
            </a:r>
          </a:p>
          <a:p>
            <a:r>
              <a:rPr lang="en-US"/>
              <a:t>Trade costs</a:t>
            </a:r>
          </a:p>
          <a:p>
            <a:pPr lvl="1"/>
            <a:r>
              <a:rPr lang="en-US"/>
              <a:t>Tariffs, duties, drawbacks</a:t>
            </a:r>
          </a:p>
          <a:p>
            <a:pPr lvl="1"/>
            <a:r>
              <a:rPr lang="en-US"/>
              <a:t>Non-financial barriers</a:t>
            </a:r>
          </a:p>
          <a:p>
            <a:pPr lvl="1"/>
            <a:r>
              <a:rPr lang="en-US"/>
              <a:t>Frictional costs, e.g. traders, freight forwarders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Spreadsheet Economic Models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5800" cy="479901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Flexibility is the key to a good model.</a:t>
            </a:r>
          </a:p>
          <a:p>
            <a:pPr lvl="1">
              <a:lnSpc>
                <a:spcPct val="80000"/>
              </a:lnSpc>
            </a:pPr>
            <a:r>
              <a:rPr lang="en-US"/>
              <a:t>Avoid hard-coding data.</a:t>
            </a:r>
          </a:p>
          <a:p>
            <a:pPr lvl="1">
              <a:lnSpc>
                <a:spcPct val="80000"/>
              </a:lnSpc>
            </a:pPr>
            <a:r>
              <a:rPr lang="en-US"/>
              <a:t>Do unit, molecular weight, and density conversions in the spreadsheet.</a:t>
            </a:r>
          </a:p>
          <a:p>
            <a:pPr>
              <a:lnSpc>
                <a:spcPct val="80000"/>
              </a:lnSpc>
            </a:pPr>
            <a:r>
              <a:rPr lang="en-US"/>
              <a:t>Use the workbook concept to organize the model in modules that are easy to update. Separate inputs, outputs, and calculations on separate pages.</a:t>
            </a:r>
          </a:p>
          <a:p>
            <a:pPr>
              <a:lnSpc>
                <a:spcPct val="80000"/>
              </a:lnSpc>
            </a:pPr>
            <a:r>
              <a:rPr lang="en-US"/>
              <a:t>Take advantage of built-in functions.</a:t>
            </a:r>
          </a:p>
          <a:p>
            <a:pPr lvl="1">
              <a:lnSpc>
                <a:spcPct val="80000"/>
              </a:lnSpc>
            </a:pPr>
            <a:r>
              <a:rPr lang="en-US"/>
              <a:t>Note that Excel’s NPV function discounts the first-period cash flow.</a:t>
            </a:r>
          </a:p>
          <a:p>
            <a:pPr lvl="1">
              <a:lnSpc>
                <a:spcPct val="80000"/>
              </a:lnSpc>
            </a:pPr>
            <a:r>
              <a:rPr lang="en-US"/>
              <a:t>Use the MIN or MAX functions to bound calculations.</a:t>
            </a:r>
          </a:p>
          <a:p>
            <a:pPr>
              <a:lnSpc>
                <a:spcPct val="80000"/>
              </a:lnSpc>
            </a:pPr>
            <a:r>
              <a:rPr lang="en-US"/>
              <a:t>Be careful with linking spreadsheets.</a:t>
            </a:r>
          </a:p>
          <a:p>
            <a:pPr lvl="1">
              <a:lnSpc>
                <a:spcPct val="80000"/>
              </a:lnSpc>
            </a:pPr>
            <a:r>
              <a:rPr lang="en-US"/>
              <a:t>Values have a habit of changing when you least expect it.</a:t>
            </a:r>
          </a:p>
          <a:p>
            <a:pPr>
              <a:lnSpc>
                <a:spcPct val="80000"/>
              </a:lnSpc>
            </a:pPr>
            <a:r>
              <a:rPr lang="en-US" i="1"/>
              <a:t>Document everything!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Wisdom on Modeling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4813"/>
            <a:ext cx="8077200" cy="375128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0" i="1" dirty="0"/>
              <a:t>All models are wrong, but some are useful</a:t>
            </a:r>
          </a:p>
          <a:p>
            <a:pPr lvl="1">
              <a:spcBef>
                <a:spcPct val="50000"/>
              </a:spcBef>
            </a:pPr>
            <a:r>
              <a:rPr lang="en-US" b="0" dirty="0"/>
              <a:t>George E. P. Box</a:t>
            </a:r>
          </a:p>
          <a:p>
            <a:pPr>
              <a:spcBef>
                <a:spcPct val="50000"/>
              </a:spcBef>
            </a:pPr>
            <a:r>
              <a:rPr lang="en-US" b="0" i="1" dirty="0"/>
              <a:t>Far better an approximate answer to the right question, which is often vague, than an exact answer to the wrong question, which can always be made precise.</a:t>
            </a: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John </a:t>
            </a:r>
            <a:r>
              <a:rPr lang="en-US" b="0" dirty="0" err="1"/>
              <a:t>Tukey</a:t>
            </a:r>
            <a:endParaRPr lang="en-US" b="0" dirty="0"/>
          </a:p>
          <a:p>
            <a:pPr>
              <a:spcBef>
                <a:spcPct val="50000"/>
              </a:spcBef>
            </a:pPr>
            <a:r>
              <a:rPr lang="en-US" b="0" i="1" dirty="0"/>
              <a:t>Not everything that can be counted counts, and not everything that counts can be counted.</a:t>
            </a:r>
            <a:endParaRPr lang="en-US" b="0" dirty="0"/>
          </a:p>
          <a:p>
            <a:pPr lvl="1">
              <a:spcBef>
                <a:spcPct val="50000"/>
              </a:spcBef>
            </a:pPr>
            <a:r>
              <a:rPr lang="en-US" b="0" dirty="0"/>
              <a:t>Albert Einstein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Sources of Capital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3700" y="2438400"/>
            <a:ext cx="3276600" cy="1954213"/>
          </a:xfrm>
          <a:noFill/>
        </p:spPr>
        <p:txBody>
          <a:bodyPr/>
          <a:lstStyle/>
          <a:p>
            <a:pPr marL="341313" indent="-341313"/>
            <a:r>
              <a:rPr lang="en-US"/>
              <a:t>Debt</a:t>
            </a:r>
          </a:p>
          <a:p>
            <a:pPr marL="341313" indent="-341313"/>
            <a:r>
              <a:rPr lang="en-US"/>
              <a:t>Equity</a:t>
            </a:r>
          </a:p>
          <a:p>
            <a:pPr marL="684213" lvl="1"/>
            <a:r>
              <a:rPr lang="en-US"/>
              <a:t>Common Stock</a:t>
            </a:r>
          </a:p>
          <a:p>
            <a:pPr marL="684213" lvl="1"/>
            <a:r>
              <a:rPr lang="en-US"/>
              <a:t>Preferred Stock</a:t>
            </a:r>
          </a:p>
          <a:p>
            <a:pPr marL="341313" indent="-341313"/>
            <a:r>
              <a:rPr lang="en-US"/>
              <a:t>Retained Earnings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 dirty="0"/>
              <a:t>Cost of Capital</a:t>
            </a:r>
            <a:endParaRPr lang="en-US" sz="1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  <a:noFill/>
        </p:spPr>
        <p:txBody>
          <a:bodyPr/>
          <a:lstStyle/>
          <a:p>
            <a:r>
              <a:rPr lang="en-US"/>
              <a:t>Cost of debt</a:t>
            </a:r>
          </a:p>
          <a:p>
            <a:pPr lvl="1"/>
            <a:r>
              <a:rPr lang="en-US" sz="1800"/>
              <a:t>Generally the lowest-cost source of capital because of the tax benefit.</a:t>
            </a:r>
          </a:p>
          <a:p>
            <a:pPr lvl="1"/>
            <a:r>
              <a:rPr lang="en-US" sz="1800"/>
              <a:t>Must be paid, however, even if the venture loses money.</a:t>
            </a:r>
          </a:p>
          <a:p>
            <a:pPr lvl="1"/>
            <a:r>
              <a:rPr lang="en-US" sz="1800"/>
              <a:t>Increases the risk of insolvency losses; risk premium therefore increases.</a:t>
            </a:r>
          </a:p>
          <a:p>
            <a:r>
              <a:rPr lang="en-US"/>
              <a:t>Cost of equity</a:t>
            </a:r>
          </a:p>
          <a:p>
            <a:pPr lvl="1"/>
            <a:r>
              <a:rPr lang="en-US" sz="1800"/>
              <a:t>Can be valued as a function of the stock dividend, the dividend growth rate, and the stock market value.</a:t>
            </a:r>
          </a:p>
          <a:p>
            <a:pPr lvl="1"/>
            <a:r>
              <a:rPr lang="en-US" sz="1800"/>
              <a:t>Can also be valued as a function of the risk-free return, the premium for equities over the risk free rate, and the correlation of the stock’s return with the market’s return (beta).</a:t>
            </a:r>
          </a:p>
          <a:p>
            <a:pPr lvl="1"/>
            <a:r>
              <a:rPr lang="en-US" sz="1800"/>
              <a:t>Companies finance capital with equity to reduce the risk of failure.</a:t>
            </a:r>
          </a:p>
          <a:p>
            <a:r>
              <a:rPr lang="en-US"/>
              <a:t>Cost of retained earnings</a:t>
            </a:r>
          </a:p>
          <a:p>
            <a:pPr lvl="1"/>
            <a:r>
              <a:rPr lang="en-US" sz="1800"/>
              <a:t>Treated as the equivalent of common stock.</a:t>
            </a:r>
          </a:p>
          <a:p>
            <a:pPr lvl="1"/>
            <a:r>
              <a:rPr lang="en-US" sz="1800"/>
              <a:t>Investors have an expectation that the retained earnings will yield the same return as the stock.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Inflation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0375"/>
            <a:ext cx="8153400" cy="3419475"/>
          </a:xfrm>
          <a:noFill/>
        </p:spPr>
        <p:txBody>
          <a:bodyPr/>
          <a:lstStyle/>
          <a:p>
            <a:r>
              <a:rPr lang="en-US" dirty="0"/>
              <a:t>Inflation is an increase in the general level of prices.</a:t>
            </a:r>
          </a:p>
          <a:p>
            <a:r>
              <a:rPr lang="en-US" dirty="0"/>
              <a:t>In general, the U.S. Urban Consumer Price Index (CPI) is the accepted standard for measuring inflation.</a:t>
            </a:r>
          </a:p>
          <a:p>
            <a:r>
              <a:rPr lang="en-US" dirty="0"/>
              <a:t>For individual goods and services, projecting future values is not the same as adjusting for inflation.</a:t>
            </a:r>
          </a:p>
          <a:p>
            <a:r>
              <a:rPr lang="en-US" dirty="0"/>
              <a:t>For example, $1000 will purchase more computing power in 2018, but it will purchase fewer goods and services in general than in 2017.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381000"/>
          </a:xfrm>
        </p:spPr>
        <p:txBody>
          <a:bodyPr/>
          <a:lstStyle/>
          <a:p>
            <a:r>
              <a:rPr lang="en-US" dirty="0"/>
              <a:t>Inflation </a:t>
            </a:r>
            <a:r>
              <a:rPr lang="en-US" sz="1400" dirty="0"/>
              <a:t>(continued)</a:t>
            </a:r>
            <a:endParaRPr lang="en-US" dirty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114800" cy="5303838"/>
          </a:xfrm>
        </p:spPr>
        <p:txBody>
          <a:bodyPr/>
          <a:lstStyle/>
          <a:p>
            <a:r>
              <a:rPr lang="en-US"/>
              <a:t>Project future values for an individual good or service in constant dollars, accounting for fundamental changes in supply and demand (including inputs).</a:t>
            </a:r>
          </a:p>
          <a:p>
            <a:r>
              <a:rPr lang="en-US"/>
              <a:t>Then, adjust for inflation to reflect the reduced buying power of money for all goods and services.</a:t>
            </a:r>
          </a:p>
          <a:p>
            <a:r>
              <a:rPr lang="en-US"/>
              <a:t>Some products might warrant no value adjustment.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14400" y="1905000"/>
            <a:ext cx="3352800" cy="2819400"/>
          </a:xfrm>
          <a:prstGeom prst="rect">
            <a:avLst/>
          </a:prstGeom>
          <a:solidFill>
            <a:schemeClr val="bg1"/>
          </a:solidFill>
          <a:ln w="12700">
            <a:solidFill>
              <a:srgbClr val="C66005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C75B12"/>
              </a:solidFill>
            </a:endParaRP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V="1">
            <a:off x="1752600" y="4648200"/>
            <a:ext cx="0" cy="76200"/>
          </a:xfrm>
          <a:prstGeom prst="line">
            <a:avLst/>
          </a:prstGeom>
          <a:noFill/>
          <a:ln w="12700">
            <a:solidFill>
              <a:srgbClr val="C75B1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V="1">
            <a:off x="3429000" y="4648200"/>
            <a:ext cx="0" cy="76200"/>
          </a:xfrm>
          <a:prstGeom prst="line">
            <a:avLst/>
          </a:prstGeom>
          <a:noFill/>
          <a:ln w="12700">
            <a:solidFill>
              <a:srgbClr val="C75B1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V="1">
            <a:off x="1752600" y="2743200"/>
            <a:ext cx="167640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oval" w="med" len="med"/>
            <a:tailEnd type="oval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1752600" y="3200400"/>
            <a:ext cx="0" cy="6096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 flipV="1">
            <a:off x="1752600" y="2743200"/>
            <a:ext cx="1676400" cy="1066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1219200" y="4876800"/>
            <a:ext cx="1143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66005"/>
                </a:solidFill>
              </a:rPr>
              <a:t>Present Year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2819400" y="4876800"/>
            <a:ext cx="11430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66005"/>
                </a:solidFill>
              </a:rPr>
              <a:t>Next Year</a:t>
            </a: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 rot="-5400000">
            <a:off x="-631825" y="3086101"/>
            <a:ext cx="26622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C66005"/>
                </a:solidFill>
              </a:rPr>
              <a:t>Actual Value or Price</a:t>
            </a:r>
          </a:p>
        </p:txBody>
      </p:sp>
      <p:sp>
        <p:nvSpPr>
          <p:cNvPr id="26637" name="Text Box 15"/>
          <p:cNvSpPr txBox="1">
            <a:spLocks noChangeArrowheads="1"/>
          </p:cNvSpPr>
          <p:nvPr/>
        </p:nvSpPr>
        <p:spPr bwMode="auto">
          <a:xfrm>
            <a:off x="1066800" y="2209800"/>
            <a:ext cx="211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66005"/>
                </a:solidFill>
              </a:rPr>
              <a:t>Value Adjustment</a:t>
            </a:r>
          </a:p>
        </p:txBody>
      </p:sp>
      <p:sp>
        <p:nvSpPr>
          <p:cNvPr id="26638" name="Text Box 16"/>
          <p:cNvSpPr txBox="1">
            <a:spLocks noChangeArrowheads="1"/>
          </p:cNvSpPr>
          <p:nvPr/>
        </p:nvSpPr>
        <p:spPr bwMode="auto">
          <a:xfrm>
            <a:off x="2667000" y="3962400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66005"/>
                </a:solidFill>
              </a:rPr>
              <a:t>Inflation</a:t>
            </a:r>
          </a:p>
        </p:txBody>
      </p:sp>
      <p:sp>
        <p:nvSpPr>
          <p:cNvPr id="26639" name="Freeform 19"/>
          <p:cNvSpPr>
            <a:spLocks/>
          </p:cNvSpPr>
          <p:nvPr/>
        </p:nvSpPr>
        <p:spPr bwMode="auto">
          <a:xfrm>
            <a:off x="1155700" y="2590800"/>
            <a:ext cx="901700" cy="838200"/>
          </a:xfrm>
          <a:custGeom>
            <a:avLst/>
            <a:gdLst>
              <a:gd name="T0" fmla="*/ 901700 w 568"/>
              <a:gd name="T1" fmla="*/ 0 h 576"/>
              <a:gd name="T2" fmla="*/ 63500 w 568"/>
              <a:gd name="T3" fmla="*/ 349250 h 576"/>
              <a:gd name="T4" fmla="*/ 520700 w 568"/>
              <a:gd name="T5" fmla="*/ 838200 h 576"/>
              <a:gd name="T6" fmla="*/ 0 60000 65536"/>
              <a:gd name="T7" fmla="*/ 0 60000 65536"/>
              <a:gd name="T8" fmla="*/ 0 60000 65536"/>
              <a:gd name="T9" fmla="*/ 0 w 568"/>
              <a:gd name="T10" fmla="*/ 0 h 576"/>
              <a:gd name="T11" fmla="*/ 568 w 5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8" h="576">
                <a:moveTo>
                  <a:pt x="568" y="0"/>
                </a:moveTo>
                <a:cubicBezTo>
                  <a:pt x="324" y="72"/>
                  <a:pt x="80" y="144"/>
                  <a:pt x="40" y="240"/>
                </a:cubicBezTo>
                <a:cubicBezTo>
                  <a:pt x="0" y="336"/>
                  <a:pt x="164" y="456"/>
                  <a:pt x="328" y="576"/>
                </a:cubicBezTo>
              </a:path>
            </a:pathLst>
          </a:custGeom>
          <a:noFill/>
          <a:ln w="6350">
            <a:solidFill>
              <a:srgbClr val="C75B1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75B12"/>
              </a:solidFill>
            </a:endParaRPr>
          </a:p>
        </p:txBody>
      </p:sp>
      <p:sp>
        <p:nvSpPr>
          <p:cNvPr id="26640" name="Freeform 20"/>
          <p:cNvSpPr>
            <a:spLocks/>
          </p:cNvSpPr>
          <p:nvPr/>
        </p:nvSpPr>
        <p:spPr bwMode="auto">
          <a:xfrm>
            <a:off x="2895600" y="3200400"/>
            <a:ext cx="584200" cy="685800"/>
          </a:xfrm>
          <a:custGeom>
            <a:avLst/>
            <a:gdLst>
              <a:gd name="T0" fmla="*/ 304800 w 368"/>
              <a:gd name="T1" fmla="*/ 685800 h 432"/>
              <a:gd name="T2" fmla="*/ 533400 w 368"/>
              <a:gd name="T3" fmla="*/ 381000 h 432"/>
              <a:gd name="T4" fmla="*/ 0 w 368"/>
              <a:gd name="T5" fmla="*/ 0 h 432"/>
              <a:gd name="T6" fmla="*/ 0 60000 65536"/>
              <a:gd name="T7" fmla="*/ 0 60000 65536"/>
              <a:gd name="T8" fmla="*/ 0 60000 65536"/>
              <a:gd name="T9" fmla="*/ 0 w 368"/>
              <a:gd name="T10" fmla="*/ 0 h 432"/>
              <a:gd name="T11" fmla="*/ 368 w 368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432">
                <a:moveTo>
                  <a:pt x="192" y="432"/>
                </a:moveTo>
                <a:cubicBezTo>
                  <a:pt x="280" y="372"/>
                  <a:pt x="368" y="312"/>
                  <a:pt x="336" y="240"/>
                </a:cubicBezTo>
                <a:cubicBezTo>
                  <a:pt x="304" y="168"/>
                  <a:pt x="152" y="84"/>
                  <a:pt x="0" y="0"/>
                </a:cubicBezTo>
              </a:path>
            </a:pathLst>
          </a:custGeom>
          <a:noFill/>
          <a:ln w="6350">
            <a:solidFill>
              <a:srgbClr val="C75B1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C6600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75B12"/>
          </a:solidFill>
        </p:spPr>
        <p:txBody>
          <a:bodyPr/>
          <a:lstStyle/>
          <a:p>
            <a:r>
              <a:rPr lang="en-US"/>
              <a:t>Review of Measures of Return on Investment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408238"/>
            <a:ext cx="4724400" cy="2011362"/>
          </a:xfrm>
          <a:noFill/>
        </p:spPr>
        <p:txBody>
          <a:bodyPr/>
          <a:lstStyle/>
          <a:p>
            <a:r>
              <a:rPr lang="en-US" sz="2800"/>
              <a:t>Net Present Value</a:t>
            </a:r>
          </a:p>
          <a:p>
            <a:r>
              <a:rPr lang="en-US" sz="2800"/>
              <a:t>Internal Rate of Return</a:t>
            </a:r>
          </a:p>
          <a:p>
            <a:r>
              <a:rPr lang="en-US" sz="2800"/>
              <a:t>Inflating Cash Flows</a:t>
            </a:r>
          </a:p>
          <a:p>
            <a:r>
              <a:rPr lang="en-US" sz="2800"/>
              <a:t>Investment Hurdle Rates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7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3843</TotalTime>
  <Words>2798</Words>
  <Application>Microsoft Macintosh PowerPoint</Application>
  <PresentationFormat>Letter Paper (8.5x11 in)</PresentationFormat>
  <Paragraphs>371</Paragraphs>
  <Slides>49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ＭＳ Ｐゴシック</vt:lpstr>
      <vt:lpstr>Arial</vt:lpstr>
      <vt:lpstr>Helvetica</vt:lpstr>
      <vt:lpstr>Symbol</vt:lpstr>
      <vt:lpstr>Wingdings</vt:lpstr>
      <vt:lpstr>Blank Presentation</vt:lpstr>
      <vt:lpstr>Chart</vt:lpstr>
      <vt:lpstr>Equation</vt:lpstr>
      <vt:lpstr>Worksheet</vt:lpstr>
      <vt:lpstr>PowerPoint Presentation</vt:lpstr>
      <vt:lpstr>Agenda</vt:lpstr>
      <vt:lpstr>Review of Time Value of Money</vt:lpstr>
      <vt:lpstr>Time Value of Money</vt:lpstr>
      <vt:lpstr>Sources of Capital</vt:lpstr>
      <vt:lpstr>Cost of Capital</vt:lpstr>
      <vt:lpstr>Inflation</vt:lpstr>
      <vt:lpstr>Inflation (continued)</vt:lpstr>
      <vt:lpstr>Review of Measures of Return on Investment</vt:lpstr>
      <vt:lpstr>Net Present Value</vt:lpstr>
      <vt:lpstr>Internal Rate of Return</vt:lpstr>
      <vt:lpstr>Flaws of Internal Rate of Return</vt:lpstr>
      <vt:lpstr>Flaws of Internal Rate of Return (continued)</vt:lpstr>
      <vt:lpstr>Inflating Cash Flows</vt:lpstr>
      <vt:lpstr>Investment Hurdle Rates</vt:lpstr>
      <vt:lpstr>Basic Concepts of Risk</vt:lpstr>
      <vt:lpstr>Definition of Risk</vt:lpstr>
      <vt:lpstr>Comparisons of Risk</vt:lpstr>
      <vt:lpstr>Stochastic Modeling</vt:lpstr>
      <vt:lpstr>Basis of Stochastic Modeling</vt:lpstr>
      <vt:lpstr>Choosing Variables for Modeling</vt:lpstr>
      <vt:lpstr>Tornado Plots</vt:lpstr>
      <vt:lpstr>Common Sense Tests</vt:lpstr>
      <vt:lpstr>Sources of Data</vt:lpstr>
      <vt:lpstr>Sources of Data (continued)</vt:lpstr>
      <vt:lpstr>Example Consulting Firms</vt:lpstr>
      <vt:lpstr>Experts, Gurus, Gray-Beards, etc.</vt:lpstr>
      <vt:lpstr>Cognitive Biases</vt:lpstr>
      <vt:lpstr>An Example of Conditioning</vt:lpstr>
      <vt:lpstr>Coping with Cognitive Bias</vt:lpstr>
      <vt:lpstr>Time Correlation of a Variable</vt:lpstr>
      <vt:lpstr>Correlating Two or More Variables — Indexing</vt:lpstr>
      <vt:lpstr>Correlating Two or More Variables - Regression</vt:lpstr>
      <vt:lpstr>Bounded Sums</vt:lpstr>
      <vt:lpstr>Cash Flow Bases</vt:lpstr>
      <vt:lpstr>Marginal Cash Flows</vt:lpstr>
      <vt:lpstr>Valuation Bases</vt:lpstr>
      <vt:lpstr>Correlation Between Product and Input Prices</vt:lpstr>
      <vt:lpstr>Price Models</vt:lpstr>
      <vt:lpstr>Examples of Historical Price Trends</vt:lpstr>
      <vt:lpstr>Pressures on Price</vt:lpstr>
      <vt:lpstr>One Formulation of the Experience Curve</vt:lpstr>
      <vt:lpstr>Experience Curve Implications for Capital Budgeting</vt:lpstr>
      <vt:lpstr>Integrated Value Chains (the transfer price problem)</vt:lpstr>
      <vt:lpstr>Integrated Value Chains (economic scope)</vt:lpstr>
      <vt:lpstr>Supply Chain Costs</vt:lpstr>
      <vt:lpstr>International Considerations</vt:lpstr>
      <vt:lpstr>Spreadsheet Economic Models</vt:lpstr>
      <vt:lpstr>Wisdom on Modeling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Gerald G. McGlamery, Jr.</dc:creator>
  <cp:lastModifiedBy>Gerry McGlamery</cp:lastModifiedBy>
  <cp:revision>148</cp:revision>
  <cp:lastPrinted>2004-09-19T23:44:08Z</cp:lastPrinted>
  <dcterms:created xsi:type="dcterms:W3CDTF">2011-03-19T19:55:02Z</dcterms:created>
  <dcterms:modified xsi:type="dcterms:W3CDTF">2018-03-05T01:49:58Z</dcterms:modified>
</cp:coreProperties>
</file>